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53" r:id="rId4"/>
  </p:sldMasterIdLst>
  <p:notesMasterIdLst>
    <p:notesMasterId r:id="rId16"/>
  </p:notesMasterIdLst>
  <p:handoutMasterIdLst>
    <p:handoutMasterId r:id="rId17"/>
  </p:handoutMasterIdLst>
  <p:sldIdLst>
    <p:sldId id="266" r:id="rId5"/>
    <p:sldId id="261" r:id="rId6"/>
    <p:sldId id="445" r:id="rId7"/>
    <p:sldId id="418" r:id="rId8"/>
    <p:sldId id="355" r:id="rId9"/>
    <p:sldId id="356" r:id="rId10"/>
    <p:sldId id="391" r:id="rId11"/>
    <p:sldId id="399" r:id="rId12"/>
    <p:sldId id="450" r:id="rId13"/>
    <p:sldId id="448" r:id="rId14"/>
    <p:sldId id="45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406">
          <p15:clr>
            <a:srgbClr val="A4A3A4"/>
          </p15:clr>
        </p15:guide>
        <p15:guide id="3" pos="2880">
          <p15:clr>
            <a:srgbClr val="A4A3A4"/>
          </p15:clr>
        </p15:guide>
        <p15:guide id="4" orient="horz" pos="2114">
          <p15:clr>
            <a:srgbClr val="A4A3A4"/>
          </p15:clr>
        </p15:guide>
        <p15:guide id="5" pos="2759">
          <p15:clr>
            <a:srgbClr val="A4A3A4"/>
          </p15:clr>
        </p15:guide>
        <p15:guide id="6" pos="202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0080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 autoAdjust="0"/>
    <p:restoredTop sz="92633" autoAdjust="0"/>
  </p:normalViewPr>
  <p:slideViewPr>
    <p:cSldViewPr snapToGrid="0" snapToObjects="1">
      <p:cViewPr varScale="1">
        <p:scale>
          <a:sx n="77" d="100"/>
          <a:sy n="77" d="100"/>
        </p:scale>
        <p:origin x="1776" y="43"/>
      </p:cViewPr>
      <p:guideLst>
        <p:guide orient="horz" pos="2160"/>
        <p:guide pos="2406"/>
        <p:guide pos="2880"/>
        <p:guide orient="horz" pos="2114"/>
        <p:guide pos="2759"/>
        <p:guide pos="20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9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4A7434-A34C-D840-A26F-22ED13A4DFDD}" type="doc">
      <dgm:prSet loTypeId="urn:microsoft.com/office/officeart/2008/layout/VerticalCurvedList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6FC3118-C579-D44A-B50B-A6F7A3508B40}">
      <dgm:prSet phldrT="[Text]"/>
      <dgm:spPr/>
      <dgm:t>
        <a:bodyPr/>
        <a:lstStyle/>
        <a:p>
          <a:r>
            <a:rPr lang="en-US" dirty="0"/>
            <a:t>Remote Learning Instructions</a:t>
          </a:r>
        </a:p>
      </dgm:t>
    </dgm:pt>
    <dgm:pt modelId="{BD99BB3F-AF74-AA48-B403-07AA679614D9}" type="parTrans" cxnId="{A369C1B6-9F3C-2640-9E86-3F49908644D6}">
      <dgm:prSet/>
      <dgm:spPr/>
      <dgm:t>
        <a:bodyPr/>
        <a:lstStyle/>
        <a:p>
          <a:endParaRPr lang="en-US"/>
        </a:p>
      </dgm:t>
    </dgm:pt>
    <dgm:pt modelId="{51E70833-6C74-A64D-8A1C-320B63437ABE}" type="sibTrans" cxnId="{A369C1B6-9F3C-2640-9E86-3F49908644D6}">
      <dgm:prSet/>
      <dgm:spPr/>
      <dgm:t>
        <a:bodyPr/>
        <a:lstStyle/>
        <a:p>
          <a:endParaRPr lang="en-US"/>
        </a:p>
      </dgm:t>
    </dgm:pt>
    <dgm:pt modelId="{B148E4E7-B938-5B46-845B-A75FA8E2B83A}">
      <dgm:prSet phldrT="[Text]"/>
      <dgm:spPr/>
      <dgm:t>
        <a:bodyPr/>
        <a:lstStyle/>
        <a:p>
          <a:r>
            <a:rPr lang="en-US" dirty="0"/>
            <a:t>Mission 3.3: Your First Razor Pages Application Reflections – Individual</a:t>
          </a:r>
        </a:p>
      </dgm:t>
    </dgm:pt>
    <dgm:pt modelId="{D28508D8-4CC0-3A45-8D34-BA8C8FD12DCE}" type="parTrans" cxnId="{3CC8EEB4-516B-6C46-8BFB-C1D802076070}">
      <dgm:prSet/>
      <dgm:spPr/>
      <dgm:t>
        <a:bodyPr/>
        <a:lstStyle/>
        <a:p>
          <a:endParaRPr lang="en-US"/>
        </a:p>
      </dgm:t>
    </dgm:pt>
    <dgm:pt modelId="{5C2352D7-EABA-2142-A8EB-56341F23FFB6}" type="sibTrans" cxnId="{3CC8EEB4-516B-6C46-8BFB-C1D802076070}">
      <dgm:prSet/>
      <dgm:spPr/>
      <dgm:t>
        <a:bodyPr/>
        <a:lstStyle/>
        <a:p>
          <a:endParaRPr lang="en-US"/>
        </a:p>
      </dgm:t>
    </dgm:pt>
    <dgm:pt modelId="{00F04993-7649-4BA3-A4F6-8B9A42B4F519}">
      <dgm:prSet phldrT="[Text]"/>
      <dgm:spPr/>
      <dgm:t>
        <a:bodyPr/>
        <a:lstStyle/>
        <a:p>
          <a:r>
            <a:rPr lang="en-US" dirty="0"/>
            <a:t>Mission 3.1: HTTP vs HTTPS (Optional) </a:t>
          </a:r>
        </a:p>
      </dgm:t>
    </dgm:pt>
    <dgm:pt modelId="{65A8205C-BD26-4CF5-B341-CC2ABE32B283}" type="parTrans" cxnId="{AE6C10CB-16B0-4B38-BE63-4FD858475AB2}">
      <dgm:prSet/>
      <dgm:spPr/>
      <dgm:t>
        <a:bodyPr/>
        <a:lstStyle/>
        <a:p>
          <a:endParaRPr lang="en-US"/>
        </a:p>
      </dgm:t>
    </dgm:pt>
    <dgm:pt modelId="{50DE1C0C-543D-40F4-A672-623222BBEB70}" type="sibTrans" cxnId="{AE6C10CB-16B0-4B38-BE63-4FD858475AB2}">
      <dgm:prSet/>
      <dgm:spPr/>
      <dgm:t>
        <a:bodyPr/>
        <a:lstStyle/>
        <a:p>
          <a:endParaRPr lang="en-US"/>
        </a:p>
      </dgm:t>
    </dgm:pt>
    <dgm:pt modelId="{2514FF71-E799-4EAA-84EC-3BB67C2482B1}">
      <dgm:prSet phldrT="[Text]"/>
      <dgm:spPr/>
      <dgm:t>
        <a:bodyPr/>
        <a:lstStyle/>
        <a:p>
          <a:r>
            <a:rPr lang="en-SG" dirty="0"/>
            <a:t>Recap Week 2</a:t>
          </a:r>
          <a:endParaRPr lang="en-US" dirty="0"/>
        </a:p>
      </dgm:t>
    </dgm:pt>
    <dgm:pt modelId="{5449C2E7-9FFF-439C-8432-DD471B730B33}" type="parTrans" cxnId="{56BC8ECA-921E-40F8-81F1-E8FBABC0F74E}">
      <dgm:prSet/>
      <dgm:spPr/>
      <dgm:t>
        <a:bodyPr/>
        <a:lstStyle/>
        <a:p>
          <a:endParaRPr lang="en-US"/>
        </a:p>
      </dgm:t>
    </dgm:pt>
    <dgm:pt modelId="{6936E64F-545C-4577-9072-D4C1AE7F5B42}" type="sibTrans" cxnId="{56BC8ECA-921E-40F8-81F1-E8FBABC0F74E}">
      <dgm:prSet/>
      <dgm:spPr/>
      <dgm:t>
        <a:bodyPr/>
        <a:lstStyle/>
        <a:p>
          <a:endParaRPr lang="en-US"/>
        </a:p>
      </dgm:t>
    </dgm:pt>
    <dgm:pt modelId="{9F99D337-DAE4-4EC4-93BB-84206C8AD1D7}">
      <dgm:prSet phldrT="[Text]"/>
      <dgm:spPr/>
      <dgm:t>
        <a:bodyPr/>
        <a:lstStyle/>
        <a:p>
          <a:r>
            <a:rPr lang="en-US" dirty="0"/>
            <a:t>Quality Attributes of a Secure Software </a:t>
          </a:r>
          <a:r>
            <a:rPr lang="en-US"/>
            <a:t>&amp; Types of Software Security Requirements</a:t>
          </a:r>
          <a:endParaRPr lang="en-US" dirty="0"/>
        </a:p>
      </dgm:t>
    </dgm:pt>
    <dgm:pt modelId="{4AAFB402-284D-495F-865D-3205CBB822EA}" type="parTrans" cxnId="{901EACA0-5648-42C7-A055-A8746CA09B52}">
      <dgm:prSet/>
      <dgm:spPr/>
      <dgm:t>
        <a:bodyPr/>
        <a:lstStyle/>
        <a:p>
          <a:endParaRPr lang="en-SG"/>
        </a:p>
      </dgm:t>
    </dgm:pt>
    <dgm:pt modelId="{BC5084FF-6D3B-45DB-AF55-26717AA1D8DA}" type="sibTrans" cxnId="{901EACA0-5648-42C7-A055-A8746CA09B52}">
      <dgm:prSet/>
      <dgm:spPr/>
      <dgm:t>
        <a:bodyPr/>
        <a:lstStyle/>
        <a:p>
          <a:endParaRPr lang="en-SG"/>
        </a:p>
      </dgm:t>
    </dgm:pt>
    <dgm:pt modelId="{D5A8EB90-90F0-42DA-B998-A8160C898D53}">
      <dgm:prSet phldrT="[Text]"/>
      <dgm:spPr/>
      <dgm:t>
        <a:bodyPr/>
        <a:lstStyle/>
        <a:p>
          <a:r>
            <a:rPr lang="en-US" dirty="0"/>
            <a:t>Mission 3.2: Cryptographic Hash Functions (Optional)</a:t>
          </a:r>
        </a:p>
      </dgm:t>
    </dgm:pt>
    <dgm:pt modelId="{533496EF-65E7-40B5-8066-55E19492B4DF}" type="parTrans" cxnId="{12579341-9FC0-4165-8583-4374D71F1FE7}">
      <dgm:prSet/>
      <dgm:spPr/>
      <dgm:t>
        <a:bodyPr/>
        <a:lstStyle/>
        <a:p>
          <a:endParaRPr lang="en-SG"/>
        </a:p>
      </dgm:t>
    </dgm:pt>
    <dgm:pt modelId="{7E30B332-704B-45FC-846F-A1A0125CC435}" type="sibTrans" cxnId="{12579341-9FC0-4165-8583-4374D71F1FE7}">
      <dgm:prSet/>
      <dgm:spPr/>
      <dgm:t>
        <a:bodyPr/>
        <a:lstStyle/>
        <a:p>
          <a:endParaRPr lang="en-SG"/>
        </a:p>
      </dgm:t>
    </dgm:pt>
    <dgm:pt modelId="{2CB779E7-5541-4D35-8758-23913365EF00}">
      <dgm:prSet phldrT="[Text]"/>
      <dgm:spPr/>
      <dgm:t>
        <a:bodyPr/>
        <a:lstStyle/>
        <a:p>
          <a:r>
            <a:rPr lang="en-US"/>
            <a:t>Reflections - Individual</a:t>
          </a:r>
          <a:endParaRPr lang="en-US" dirty="0"/>
        </a:p>
      </dgm:t>
    </dgm:pt>
    <dgm:pt modelId="{15CB0138-A4AC-40E6-8CE7-F0F8462A8955}" type="parTrans" cxnId="{BB9B0CF9-2FFE-41B8-9BE4-570C22460464}">
      <dgm:prSet/>
      <dgm:spPr/>
      <dgm:t>
        <a:bodyPr/>
        <a:lstStyle/>
        <a:p>
          <a:endParaRPr lang="en-SG"/>
        </a:p>
      </dgm:t>
    </dgm:pt>
    <dgm:pt modelId="{29A7E0C9-FFFF-45E4-926A-FC379042C0E4}" type="sibTrans" cxnId="{BB9B0CF9-2FFE-41B8-9BE4-570C22460464}">
      <dgm:prSet/>
      <dgm:spPr/>
      <dgm:t>
        <a:bodyPr/>
        <a:lstStyle/>
        <a:p>
          <a:endParaRPr lang="en-SG"/>
        </a:p>
      </dgm:t>
    </dgm:pt>
    <dgm:pt modelId="{FACA2EB4-7352-3848-9C7B-BEC9D897A791}" type="pres">
      <dgm:prSet presAssocID="{E74A7434-A34C-D840-A26F-22ED13A4DFD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312F260F-0160-C343-B3E6-1BFAA47C3917}" type="pres">
      <dgm:prSet presAssocID="{E74A7434-A34C-D840-A26F-22ED13A4DFDD}" presName="Name1" presStyleCnt="0"/>
      <dgm:spPr/>
    </dgm:pt>
    <dgm:pt modelId="{F0734DC9-3E71-164C-A000-E95149639F1E}" type="pres">
      <dgm:prSet presAssocID="{E74A7434-A34C-D840-A26F-22ED13A4DFDD}" presName="cycle" presStyleCnt="0"/>
      <dgm:spPr/>
    </dgm:pt>
    <dgm:pt modelId="{EFAE883E-5B32-9543-99CF-193EEB61D6C5}" type="pres">
      <dgm:prSet presAssocID="{E74A7434-A34C-D840-A26F-22ED13A4DFDD}" presName="srcNode" presStyleLbl="node1" presStyleIdx="0" presStyleCnt="7"/>
      <dgm:spPr/>
    </dgm:pt>
    <dgm:pt modelId="{04932873-04F1-1948-9D09-1DEBC426018D}" type="pres">
      <dgm:prSet presAssocID="{E74A7434-A34C-D840-A26F-22ED13A4DFDD}" presName="conn" presStyleLbl="parChTrans1D2" presStyleIdx="0" presStyleCnt="1"/>
      <dgm:spPr/>
      <dgm:t>
        <a:bodyPr/>
        <a:lstStyle/>
        <a:p>
          <a:endParaRPr lang="en-US"/>
        </a:p>
      </dgm:t>
    </dgm:pt>
    <dgm:pt modelId="{7D2544BA-1B36-4B41-B78C-90DCEC926C24}" type="pres">
      <dgm:prSet presAssocID="{E74A7434-A34C-D840-A26F-22ED13A4DFDD}" presName="extraNode" presStyleLbl="node1" presStyleIdx="0" presStyleCnt="7"/>
      <dgm:spPr/>
    </dgm:pt>
    <dgm:pt modelId="{0044D4CB-C82E-4642-92FE-FBF8D6533890}" type="pres">
      <dgm:prSet presAssocID="{E74A7434-A34C-D840-A26F-22ED13A4DFDD}" presName="dstNode" presStyleLbl="node1" presStyleIdx="0" presStyleCnt="7"/>
      <dgm:spPr/>
    </dgm:pt>
    <dgm:pt modelId="{97057F97-75CA-9045-AC24-D846A729513A}" type="pres">
      <dgm:prSet presAssocID="{76FC3118-C579-D44A-B50B-A6F7A3508B40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4C7E22-31AE-494A-8B23-FBE343D971EC}" type="pres">
      <dgm:prSet presAssocID="{76FC3118-C579-D44A-B50B-A6F7A3508B40}" presName="accent_1" presStyleCnt="0"/>
      <dgm:spPr/>
    </dgm:pt>
    <dgm:pt modelId="{CDE0C9D9-3EFE-4349-A8E6-3D404E6CBE93}" type="pres">
      <dgm:prSet presAssocID="{76FC3118-C579-D44A-B50B-A6F7A3508B40}" presName="accentRepeatNode" presStyleLbl="solidFgAcc1" presStyleIdx="0" presStyleCnt="7"/>
      <dgm:spPr/>
    </dgm:pt>
    <dgm:pt modelId="{115707AA-A308-4456-BAF8-78FA515D3C30}" type="pres">
      <dgm:prSet presAssocID="{2514FF71-E799-4EAA-84EC-3BB67C2482B1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90F3E-B50C-45DA-9EF8-1AC652BBFEA7}" type="pres">
      <dgm:prSet presAssocID="{2514FF71-E799-4EAA-84EC-3BB67C2482B1}" presName="accent_2" presStyleCnt="0"/>
      <dgm:spPr/>
    </dgm:pt>
    <dgm:pt modelId="{EC2220A2-55CC-4B98-B97B-F0CA1612BE09}" type="pres">
      <dgm:prSet presAssocID="{2514FF71-E799-4EAA-84EC-3BB67C2482B1}" presName="accentRepeatNode" presStyleLbl="solidFgAcc1" presStyleIdx="1" presStyleCnt="7"/>
      <dgm:spPr/>
    </dgm:pt>
    <dgm:pt modelId="{22397540-4690-404E-9AAC-DC4EA517FB4D}" type="pres">
      <dgm:prSet presAssocID="{9F99D337-DAE4-4EC4-93BB-84206C8AD1D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81398F-5B61-4F2B-B885-1CC2135BE68D}" type="pres">
      <dgm:prSet presAssocID="{9F99D337-DAE4-4EC4-93BB-84206C8AD1D7}" presName="accent_3" presStyleCnt="0"/>
      <dgm:spPr/>
    </dgm:pt>
    <dgm:pt modelId="{EAE950E0-4D03-4B96-B8D5-BED122FF6290}" type="pres">
      <dgm:prSet presAssocID="{9F99D337-DAE4-4EC4-93BB-84206C8AD1D7}" presName="accentRepeatNode" presStyleLbl="solidFgAcc1" presStyleIdx="2" presStyleCnt="7"/>
      <dgm:spPr/>
    </dgm:pt>
    <dgm:pt modelId="{CA355C7C-A2E5-4CF9-9D13-FE8F7011C5BD}" type="pres">
      <dgm:prSet presAssocID="{00F04993-7649-4BA3-A4F6-8B9A42B4F519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57E18A-F477-4283-A833-6A9B7FB8F6ED}" type="pres">
      <dgm:prSet presAssocID="{00F04993-7649-4BA3-A4F6-8B9A42B4F519}" presName="accent_4" presStyleCnt="0"/>
      <dgm:spPr/>
    </dgm:pt>
    <dgm:pt modelId="{DFCC0320-E3A1-4F51-99C6-10D8A0021292}" type="pres">
      <dgm:prSet presAssocID="{00F04993-7649-4BA3-A4F6-8B9A42B4F519}" presName="accentRepeatNode" presStyleLbl="solidFgAcc1" presStyleIdx="3" presStyleCnt="7"/>
      <dgm:spPr/>
    </dgm:pt>
    <dgm:pt modelId="{2850764D-31A1-40B0-BA65-432387AF656F}" type="pres">
      <dgm:prSet presAssocID="{D5A8EB90-90F0-42DA-B998-A8160C898D53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239FEE-C28A-412A-AF7E-902688B48B33}" type="pres">
      <dgm:prSet presAssocID="{D5A8EB90-90F0-42DA-B998-A8160C898D53}" presName="accent_5" presStyleCnt="0"/>
      <dgm:spPr/>
    </dgm:pt>
    <dgm:pt modelId="{F6245A21-F5C6-4E10-85C6-FFFDD6E9AEF5}" type="pres">
      <dgm:prSet presAssocID="{D5A8EB90-90F0-42DA-B998-A8160C898D53}" presName="accentRepeatNode" presStyleLbl="solidFgAcc1" presStyleIdx="4" presStyleCnt="7"/>
      <dgm:spPr/>
    </dgm:pt>
    <dgm:pt modelId="{CD9C4DFD-B4AB-42FE-90D8-02ABDB2EFD02}" type="pres">
      <dgm:prSet presAssocID="{B148E4E7-B938-5B46-845B-A75FA8E2B83A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8EED6-BC6E-4E45-9DEE-15C6A8619648}" type="pres">
      <dgm:prSet presAssocID="{B148E4E7-B938-5B46-845B-A75FA8E2B83A}" presName="accent_6" presStyleCnt="0"/>
      <dgm:spPr/>
    </dgm:pt>
    <dgm:pt modelId="{19E19582-2832-C945-B57C-A337B7476B60}" type="pres">
      <dgm:prSet presAssocID="{B148E4E7-B938-5B46-845B-A75FA8E2B83A}" presName="accentRepeatNode" presStyleLbl="solidFgAcc1" presStyleIdx="5" presStyleCnt="7"/>
      <dgm:spPr/>
    </dgm:pt>
    <dgm:pt modelId="{FB9E5546-628C-4B54-B1C2-63DE9BA1F71A}" type="pres">
      <dgm:prSet presAssocID="{2CB779E7-5541-4D35-8758-23913365EF00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B22067-6035-4AF7-A6BF-8AECC7A292E0}" type="pres">
      <dgm:prSet presAssocID="{2CB779E7-5541-4D35-8758-23913365EF00}" presName="accent_7" presStyleCnt="0"/>
      <dgm:spPr/>
    </dgm:pt>
    <dgm:pt modelId="{937460AB-D584-405D-9D3F-5E842ED9B72C}" type="pres">
      <dgm:prSet presAssocID="{2CB779E7-5541-4D35-8758-23913365EF00}" presName="accentRepeatNode" presStyleLbl="solidFgAcc1" presStyleIdx="6" presStyleCnt="7"/>
      <dgm:spPr/>
    </dgm:pt>
  </dgm:ptLst>
  <dgm:cxnLst>
    <dgm:cxn modelId="{A720B54E-34E4-4076-BB9A-30E11778B0C2}" type="presOf" srcId="{9F99D337-DAE4-4EC4-93BB-84206C8AD1D7}" destId="{22397540-4690-404E-9AAC-DC4EA517FB4D}" srcOrd="0" destOrd="0" presId="urn:microsoft.com/office/officeart/2008/layout/VerticalCurvedList"/>
    <dgm:cxn modelId="{3383DBCF-21E0-484D-808E-6FD05DBEDB68}" type="presOf" srcId="{D5A8EB90-90F0-42DA-B998-A8160C898D53}" destId="{2850764D-31A1-40B0-BA65-432387AF656F}" srcOrd="0" destOrd="0" presId="urn:microsoft.com/office/officeart/2008/layout/VerticalCurvedList"/>
    <dgm:cxn modelId="{12579341-9FC0-4165-8583-4374D71F1FE7}" srcId="{E74A7434-A34C-D840-A26F-22ED13A4DFDD}" destId="{D5A8EB90-90F0-42DA-B998-A8160C898D53}" srcOrd="4" destOrd="0" parTransId="{533496EF-65E7-40B5-8066-55E19492B4DF}" sibTransId="{7E30B332-704B-45FC-846F-A1A0125CC435}"/>
    <dgm:cxn modelId="{875EE76E-C679-884E-B247-5D77D26C4217}" type="presOf" srcId="{E74A7434-A34C-D840-A26F-22ED13A4DFDD}" destId="{FACA2EB4-7352-3848-9C7B-BEC9D897A791}" srcOrd="0" destOrd="0" presId="urn:microsoft.com/office/officeart/2008/layout/VerticalCurvedList"/>
    <dgm:cxn modelId="{3CC8EEB4-516B-6C46-8BFB-C1D802076070}" srcId="{E74A7434-A34C-D840-A26F-22ED13A4DFDD}" destId="{B148E4E7-B938-5B46-845B-A75FA8E2B83A}" srcOrd="5" destOrd="0" parTransId="{D28508D8-4CC0-3A45-8D34-BA8C8FD12DCE}" sibTransId="{5C2352D7-EABA-2142-A8EB-56341F23FFB6}"/>
    <dgm:cxn modelId="{56BC8ECA-921E-40F8-81F1-E8FBABC0F74E}" srcId="{E74A7434-A34C-D840-A26F-22ED13A4DFDD}" destId="{2514FF71-E799-4EAA-84EC-3BB67C2482B1}" srcOrd="1" destOrd="0" parTransId="{5449C2E7-9FFF-439C-8432-DD471B730B33}" sibTransId="{6936E64F-545C-4577-9072-D4C1AE7F5B42}"/>
    <dgm:cxn modelId="{AE6C10CB-16B0-4B38-BE63-4FD858475AB2}" srcId="{E74A7434-A34C-D840-A26F-22ED13A4DFDD}" destId="{00F04993-7649-4BA3-A4F6-8B9A42B4F519}" srcOrd="3" destOrd="0" parTransId="{65A8205C-BD26-4CF5-B341-CC2ABE32B283}" sibTransId="{50DE1C0C-543D-40F4-A672-623222BBEB70}"/>
    <dgm:cxn modelId="{AC3F6699-3610-9A40-9E39-85A5EB9DAAC6}" type="presOf" srcId="{76FC3118-C579-D44A-B50B-A6F7A3508B40}" destId="{97057F97-75CA-9045-AC24-D846A729513A}" srcOrd="0" destOrd="0" presId="urn:microsoft.com/office/officeart/2008/layout/VerticalCurvedList"/>
    <dgm:cxn modelId="{A369C1B6-9F3C-2640-9E86-3F49908644D6}" srcId="{E74A7434-A34C-D840-A26F-22ED13A4DFDD}" destId="{76FC3118-C579-D44A-B50B-A6F7A3508B40}" srcOrd="0" destOrd="0" parTransId="{BD99BB3F-AF74-AA48-B403-07AA679614D9}" sibTransId="{51E70833-6C74-A64D-8A1C-320B63437ABE}"/>
    <dgm:cxn modelId="{901EACA0-5648-42C7-A055-A8746CA09B52}" srcId="{E74A7434-A34C-D840-A26F-22ED13A4DFDD}" destId="{9F99D337-DAE4-4EC4-93BB-84206C8AD1D7}" srcOrd="2" destOrd="0" parTransId="{4AAFB402-284D-495F-865D-3205CBB822EA}" sibTransId="{BC5084FF-6D3B-45DB-AF55-26717AA1D8DA}"/>
    <dgm:cxn modelId="{99F6BEB2-7D08-7C49-8767-6EEEE51075CE}" type="presOf" srcId="{51E70833-6C74-A64D-8A1C-320B63437ABE}" destId="{04932873-04F1-1948-9D09-1DEBC426018D}" srcOrd="0" destOrd="0" presId="urn:microsoft.com/office/officeart/2008/layout/VerticalCurvedList"/>
    <dgm:cxn modelId="{C33330F1-6783-4F1B-BA04-A8A0B8ECFCEE}" type="presOf" srcId="{00F04993-7649-4BA3-A4F6-8B9A42B4F519}" destId="{CA355C7C-A2E5-4CF9-9D13-FE8F7011C5BD}" srcOrd="0" destOrd="0" presId="urn:microsoft.com/office/officeart/2008/layout/VerticalCurvedList"/>
    <dgm:cxn modelId="{29F43F4A-3AE4-4609-9FF5-99D2DB7A8ED4}" type="presOf" srcId="{B148E4E7-B938-5B46-845B-A75FA8E2B83A}" destId="{CD9C4DFD-B4AB-42FE-90D8-02ABDB2EFD02}" srcOrd="0" destOrd="0" presId="urn:microsoft.com/office/officeart/2008/layout/VerticalCurvedList"/>
    <dgm:cxn modelId="{BB9B0CF9-2FFE-41B8-9BE4-570C22460464}" srcId="{E74A7434-A34C-D840-A26F-22ED13A4DFDD}" destId="{2CB779E7-5541-4D35-8758-23913365EF00}" srcOrd="6" destOrd="0" parTransId="{15CB0138-A4AC-40E6-8CE7-F0F8462A8955}" sibTransId="{29A7E0C9-FFFF-45E4-926A-FC379042C0E4}"/>
    <dgm:cxn modelId="{1E17BE32-2BE0-43E2-8CE5-3043B9EE0C53}" type="presOf" srcId="{2CB779E7-5541-4D35-8758-23913365EF00}" destId="{FB9E5546-628C-4B54-B1C2-63DE9BA1F71A}" srcOrd="0" destOrd="0" presId="urn:microsoft.com/office/officeart/2008/layout/VerticalCurvedList"/>
    <dgm:cxn modelId="{86470038-D983-48A2-8895-BF67289A94D6}" type="presOf" srcId="{2514FF71-E799-4EAA-84EC-3BB67C2482B1}" destId="{115707AA-A308-4456-BAF8-78FA515D3C30}" srcOrd="0" destOrd="0" presId="urn:microsoft.com/office/officeart/2008/layout/VerticalCurvedList"/>
    <dgm:cxn modelId="{F91142D9-2AA9-3D48-9FCC-116AA35EE4EB}" type="presParOf" srcId="{FACA2EB4-7352-3848-9C7B-BEC9D897A791}" destId="{312F260F-0160-C343-B3E6-1BFAA47C3917}" srcOrd="0" destOrd="0" presId="urn:microsoft.com/office/officeart/2008/layout/VerticalCurvedList"/>
    <dgm:cxn modelId="{CD21C66C-931F-244E-B849-19D00B584855}" type="presParOf" srcId="{312F260F-0160-C343-B3E6-1BFAA47C3917}" destId="{F0734DC9-3E71-164C-A000-E95149639F1E}" srcOrd="0" destOrd="0" presId="urn:microsoft.com/office/officeart/2008/layout/VerticalCurvedList"/>
    <dgm:cxn modelId="{E55C2331-DBFB-6548-ADEF-A70370E75012}" type="presParOf" srcId="{F0734DC9-3E71-164C-A000-E95149639F1E}" destId="{EFAE883E-5B32-9543-99CF-193EEB61D6C5}" srcOrd="0" destOrd="0" presId="urn:microsoft.com/office/officeart/2008/layout/VerticalCurvedList"/>
    <dgm:cxn modelId="{A61F8211-B156-A142-B3B5-ECA105F11A60}" type="presParOf" srcId="{F0734DC9-3E71-164C-A000-E95149639F1E}" destId="{04932873-04F1-1948-9D09-1DEBC426018D}" srcOrd="1" destOrd="0" presId="urn:microsoft.com/office/officeart/2008/layout/VerticalCurvedList"/>
    <dgm:cxn modelId="{ABC4FC33-8BC6-E541-911B-C66F6B7D5032}" type="presParOf" srcId="{F0734DC9-3E71-164C-A000-E95149639F1E}" destId="{7D2544BA-1B36-4B41-B78C-90DCEC926C24}" srcOrd="2" destOrd="0" presId="urn:microsoft.com/office/officeart/2008/layout/VerticalCurvedList"/>
    <dgm:cxn modelId="{4351C39F-32F1-824B-AF7B-18463A2E4E0A}" type="presParOf" srcId="{F0734DC9-3E71-164C-A000-E95149639F1E}" destId="{0044D4CB-C82E-4642-92FE-FBF8D6533890}" srcOrd="3" destOrd="0" presId="urn:microsoft.com/office/officeart/2008/layout/VerticalCurvedList"/>
    <dgm:cxn modelId="{4F0916A4-1071-4947-B093-13592FC7C7BE}" type="presParOf" srcId="{312F260F-0160-C343-B3E6-1BFAA47C3917}" destId="{97057F97-75CA-9045-AC24-D846A729513A}" srcOrd="1" destOrd="0" presId="urn:microsoft.com/office/officeart/2008/layout/VerticalCurvedList"/>
    <dgm:cxn modelId="{FF0D3331-18DB-2F4C-97D3-0D390A6EB6AA}" type="presParOf" srcId="{312F260F-0160-C343-B3E6-1BFAA47C3917}" destId="{6A4C7E22-31AE-494A-8B23-FBE343D971EC}" srcOrd="2" destOrd="0" presId="urn:microsoft.com/office/officeart/2008/layout/VerticalCurvedList"/>
    <dgm:cxn modelId="{7052F445-E9D1-2F4C-93FE-67249472EBE2}" type="presParOf" srcId="{6A4C7E22-31AE-494A-8B23-FBE343D971EC}" destId="{CDE0C9D9-3EFE-4349-A8E6-3D404E6CBE93}" srcOrd="0" destOrd="0" presId="urn:microsoft.com/office/officeart/2008/layout/VerticalCurvedList"/>
    <dgm:cxn modelId="{CA0D4E83-53E1-498D-A02F-85AA6005004C}" type="presParOf" srcId="{312F260F-0160-C343-B3E6-1BFAA47C3917}" destId="{115707AA-A308-4456-BAF8-78FA515D3C30}" srcOrd="3" destOrd="0" presId="urn:microsoft.com/office/officeart/2008/layout/VerticalCurvedList"/>
    <dgm:cxn modelId="{BB35FA1E-595B-48E9-86E3-E73919435917}" type="presParOf" srcId="{312F260F-0160-C343-B3E6-1BFAA47C3917}" destId="{B5590F3E-B50C-45DA-9EF8-1AC652BBFEA7}" srcOrd="4" destOrd="0" presId="urn:microsoft.com/office/officeart/2008/layout/VerticalCurvedList"/>
    <dgm:cxn modelId="{4D819AE4-DD6A-4B26-9339-F2E4A73E4E00}" type="presParOf" srcId="{B5590F3E-B50C-45DA-9EF8-1AC652BBFEA7}" destId="{EC2220A2-55CC-4B98-B97B-F0CA1612BE09}" srcOrd="0" destOrd="0" presId="urn:microsoft.com/office/officeart/2008/layout/VerticalCurvedList"/>
    <dgm:cxn modelId="{90DD0400-CAB3-4FB6-9048-FBD284F18565}" type="presParOf" srcId="{312F260F-0160-C343-B3E6-1BFAA47C3917}" destId="{22397540-4690-404E-9AAC-DC4EA517FB4D}" srcOrd="5" destOrd="0" presId="urn:microsoft.com/office/officeart/2008/layout/VerticalCurvedList"/>
    <dgm:cxn modelId="{B8988D6F-F389-4EBD-BF80-02CE1ABBE68B}" type="presParOf" srcId="{312F260F-0160-C343-B3E6-1BFAA47C3917}" destId="{0E81398F-5B61-4F2B-B885-1CC2135BE68D}" srcOrd="6" destOrd="0" presId="urn:microsoft.com/office/officeart/2008/layout/VerticalCurvedList"/>
    <dgm:cxn modelId="{C3302128-8BDD-403D-8EA5-3507E7356CBF}" type="presParOf" srcId="{0E81398F-5B61-4F2B-B885-1CC2135BE68D}" destId="{EAE950E0-4D03-4B96-B8D5-BED122FF6290}" srcOrd="0" destOrd="0" presId="urn:microsoft.com/office/officeart/2008/layout/VerticalCurvedList"/>
    <dgm:cxn modelId="{4DA3102E-A8AE-4A70-9FD0-4A3DE28B0F04}" type="presParOf" srcId="{312F260F-0160-C343-B3E6-1BFAA47C3917}" destId="{CA355C7C-A2E5-4CF9-9D13-FE8F7011C5BD}" srcOrd="7" destOrd="0" presId="urn:microsoft.com/office/officeart/2008/layout/VerticalCurvedList"/>
    <dgm:cxn modelId="{151509D6-E543-4BE7-BD4C-67D3946DF08F}" type="presParOf" srcId="{312F260F-0160-C343-B3E6-1BFAA47C3917}" destId="{2157E18A-F477-4283-A833-6A9B7FB8F6ED}" srcOrd="8" destOrd="0" presId="urn:microsoft.com/office/officeart/2008/layout/VerticalCurvedList"/>
    <dgm:cxn modelId="{F8E3F2A8-7BE5-49B5-8EB0-6D036B52D1AB}" type="presParOf" srcId="{2157E18A-F477-4283-A833-6A9B7FB8F6ED}" destId="{DFCC0320-E3A1-4F51-99C6-10D8A0021292}" srcOrd="0" destOrd="0" presId="urn:microsoft.com/office/officeart/2008/layout/VerticalCurvedList"/>
    <dgm:cxn modelId="{51198561-FDEC-4EDA-85CC-B3F68DA89EB0}" type="presParOf" srcId="{312F260F-0160-C343-B3E6-1BFAA47C3917}" destId="{2850764D-31A1-40B0-BA65-432387AF656F}" srcOrd="9" destOrd="0" presId="urn:microsoft.com/office/officeart/2008/layout/VerticalCurvedList"/>
    <dgm:cxn modelId="{B2FFFC2F-1559-45CA-B1FB-C4955D4AF7C2}" type="presParOf" srcId="{312F260F-0160-C343-B3E6-1BFAA47C3917}" destId="{6E239FEE-C28A-412A-AF7E-902688B48B33}" srcOrd="10" destOrd="0" presId="urn:microsoft.com/office/officeart/2008/layout/VerticalCurvedList"/>
    <dgm:cxn modelId="{B5CCC255-4EFC-4E33-94D6-3C7E63161E23}" type="presParOf" srcId="{6E239FEE-C28A-412A-AF7E-902688B48B33}" destId="{F6245A21-F5C6-4E10-85C6-FFFDD6E9AEF5}" srcOrd="0" destOrd="0" presId="urn:microsoft.com/office/officeart/2008/layout/VerticalCurvedList"/>
    <dgm:cxn modelId="{7477D7F0-C550-4EEF-8B8E-5244E806B7FC}" type="presParOf" srcId="{312F260F-0160-C343-B3E6-1BFAA47C3917}" destId="{CD9C4DFD-B4AB-42FE-90D8-02ABDB2EFD02}" srcOrd="11" destOrd="0" presId="urn:microsoft.com/office/officeart/2008/layout/VerticalCurvedList"/>
    <dgm:cxn modelId="{CC960D81-E46E-49AC-BEC7-709001FF2383}" type="presParOf" srcId="{312F260F-0160-C343-B3E6-1BFAA47C3917}" destId="{BAF8EED6-BC6E-4E45-9DEE-15C6A8619648}" srcOrd="12" destOrd="0" presId="urn:microsoft.com/office/officeart/2008/layout/VerticalCurvedList"/>
    <dgm:cxn modelId="{5248ECBC-06D5-407A-8704-8F6DCBC472B8}" type="presParOf" srcId="{BAF8EED6-BC6E-4E45-9DEE-15C6A8619648}" destId="{19E19582-2832-C945-B57C-A337B7476B60}" srcOrd="0" destOrd="0" presId="urn:microsoft.com/office/officeart/2008/layout/VerticalCurvedList"/>
    <dgm:cxn modelId="{53581C47-AD2B-4228-B035-538672F4140E}" type="presParOf" srcId="{312F260F-0160-C343-B3E6-1BFAA47C3917}" destId="{FB9E5546-628C-4B54-B1C2-63DE9BA1F71A}" srcOrd="13" destOrd="0" presId="urn:microsoft.com/office/officeart/2008/layout/VerticalCurvedList"/>
    <dgm:cxn modelId="{57CE9CC9-6EAE-403E-A2A6-31034C1C0691}" type="presParOf" srcId="{312F260F-0160-C343-B3E6-1BFAA47C3917}" destId="{BFB22067-6035-4AF7-A6BF-8AECC7A292E0}" srcOrd="14" destOrd="0" presId="urn:microsoft.com/office/officeart/2008/layout/VerticalCurvedList"/>
    <dgm:cxn modelId="{C14E74B4-450D-466D-92D7-261CB097571D}" type="presParOf" srcId="{BFB22067-6035-4AF7-A6BF-8AECC7A292E0}" destId="{937460AB-D584-405D-9D3F-5E842ED9B72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32873-04F1-1948-9D09-1DEBC426018D}">
      <dsp:nvSpPr>
        <dsp:cNvPr id="0" name=""/>
        <dsp:cNvSpPr/>
      </dsp:nvSpPr>
      <dsp:spPr>
        <a:xfrm>
          <a:off x="-5412025" y="-829129"/>
          <a:ext cx="6447385" cy="6447385"/>
        </a:xfrm>
        <a:prstGeom prst="blockArc">
          <a:avLst>
            <a:gd name="adj1" fmla="val 18900000"/>
            <a:gd name="adj2" fmla="val 2700000"/>
            <a:gd name="adj3" fmla="val 335"/>
          </a:avLst>
        </a:prstGeom>
        <a:noFill/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57F97-75CA-9045-AC24-D846A729513A}">
      <dsp:nvSpPr>
        <dsp:cNvPr id="0" name=""/>
        <dsp:cNvSpPr/>
      </dsp:nvSpPr>
      <dsp:spPr>
        <a:xfrm>
          <a:off x="335957" y="217713"/>
          <a:ext cx="7832755" cy="4352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5468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Remote Learning Instructions</a:t>
          </a:r>
        </a:p>
      </dsp:txBody>
      <dsp:txXfrm>
        <a:off x="335957" y="217713"/>
        <a:ext cx="7832755" cy="435235"/>
      </dsp:txXfrm>
    </dsp:sp>
    <dsp:sp modelId="{CDE0C9D9-3EFE-4349-A8E6-3D404E6CBE93}">
      <dsp:nvSpPr>
        <dsp:cNvPr id="0" name=""/>
        <dsp:cNvSpPr/>
      </dsp:nvSpPr>
      <dsp:spPr>
        <a:xfrm>
          <a:off x="63934" y="163309"/>
          <a:ext cx="544044" cy="5440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5707AA-A308-4456-BAF8-78FA515D3C30}">
      <dsp:nvSpPr>
        <dsp:cNvPr id="0" name=""/>
        <dsp:cNvSpPr/>
      </dsp:nvSpPr>
      <dsp:spPr>
        <a:xfrm>
          <a:off x="730102" y="870950"/>
          <a:ext cx="7438610" cy="4352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5468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500" kern="1200" dirty="0"/>
            <a:t>Recap Week 2</a:t>
          </a:r>
          <a:endParaRPr lang="en-US" sz="1500" kern="1200" dirty="0"/>
        </a:p>
      </dsp:txBody>
      <dsp:txXfrm>
        <a:off x="730102" y="870950"/>
        <a:ext cx="7438610" cy="435235"/>
      </dsp:txXfrm>
    </dsp:sp>
    <dsp:sp modelId="{EC2220A2-55CC-4B98-B97B-F0CA1612BE09}">
      <dsp:nvSpPr>
        <dsp:cNvPr id="0" name=""/>
        <dsp:cNvSpPr/>
      </dsp:nvSpPr>
      <dsp:spPr>
        <a:xfrm>
          <a:off x="458079" y="816545"/>
          <a:ext cx="544044" cy="5440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397540-4690-404E-9AAC-DC4EA517FB4D}">
      <dsp:nvSpPr>
        <dsp:cNvPr id="0" name=""/>
        <dsp:cNvSpPr/>
      </dsp:nvSpPr>
      <dsp:spPr>
        <a:xfrm>
          <a:off x="946091" y="1523708"/>
          <a:ext cx="7222621" cy="43523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5468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Quality Attributes of a Secure Software </a:t>
          </a:r>
          <a:r>
            <a:rPr lang="en-US" sz="1500" kern="1200"/>
            <a:t>&amp; Types of Software Security Requirements</a:t>
          </a:r>
          <a:endParaRPr lang="en-US" sz="1500" kern="1200" dirty="0"/>
        </a:p>
      </dsp:txBody>
      <dsp:txXfrm>
        <a:off x="946091" y="1523708"/>
        <a:ext cx="7222621" cy="435235"/>
      </dsp:txXfrm>
    </dsp:sp>
    <dsp:sp modelId="{EAE950E0-4D03-4B96-B8D5-BED122FF6290}">
      <dsp:nvSpPr>
        <dsp:cNvPr id="0" name=""/>
        <dsp:cNvSpPr/>
      </dsp:nvSpPr>
      <dsp:spPr>
        <a:xfrm>
          <a:off x="674069" y="1469303"/>
          <a:ext cx="544044" cy="5440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55C7C-A2E5-4CF9-9D13-FE8F7011C5BD}">
      <dsp:nvSpPr>
        <dsp:cNvPr id="0" name=""/>
        <dsp:cNvSpPr/>
      </dsp:nvSpPr>
      <dsp:spPr>
        <a:xfrm>
          <a:off x="1015055" y="2176945"/>
          <a:ext cx="7153657" cy="43523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5468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Mission 3.1: HTTP vs HTTPS (Optional) </a:t>
          </a:r>
        </a:p>
      </dsp:txBody>
      <dsp:txXfrm>
        <a:off x="1015055" y="2176945"/>
        <a:ext cx="7153657" cy="435235"/>
      </dsp:txXfrm>
    </dsp:sp>
    <dsp:sp modelId="{DFCC0320-E3A1-4F51-99C6-10D8A0021292}">
      <dsp:nvSpPr>
        <dsp:cNvPr id="0" name=""/>
        <dsp:cNvSpPr/>
      </dsp:nvSpPr>
      <dsp:spPr>
        <a:xfrm>
          <a:off x="743032" y="2122540"/>
          <a:ext cx="544044" cy="5440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50764D-31A1-40B0-BA65-432387AF656F}">
      <dsp:nvSpPr>
        <dsp:cNvPr id="0" name=""/>
        <dsp:cNvSpPr/>
      </dsp:nvSpPr>
      <dsp:spPr>
        <a:xfrm>
          <a:off x="946091" y="2830181"/>
          <a:ext cx="7222621" cy="43523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5468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Mission 3.2: Cryptographic Hash Functions (Optional)</a:t>
          </a:r>
        </a:p>
      </dsp:txBody>
      <dsp:txXfrm>
        <a:off x="946091" y="2830181"/>
        <a:ext cx="7222621" cy="435235"/>
      </dsp:txXfrm>
    </dsp:sp>
    <dsp:sp modelId="{F6245A21-F5C6-4E10-85C6-FFFDD6E9AEF5}">
      <dsp:nvSpPr>
        <dsp:cNvPr id="0" name=""/>
        <dsp:cNvSpPr/>
      </dsp:nvSpPr>
      <dsp:spPr>
        <a:xfrm>
          <a:off x="674069" y="2775777"/>
          <a:ext cx="544044" cy="5440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C4DFD-B4AB-42FE-90D8-02ABDB2EFD02}">
      <dsp:nvSpPr>
        <dsp:cNvPr id="0" name=""/>
        <dsp:cNvSpPr/>
      </dsp:nvSpPr>
      <dsp:spPr>
        <a:xfrm>
          <a:off x="730102" y="3482939"/>
          <a:ext cx="7438610" cy="4352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5468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Mission 3.3: Your First Razor Pages Application Reflections – Individual</a:t>
          </a:r>
        </a:p>
      </dsp:txBody>
      <dsp:txXfrm>
        <a:off x="730102" y="3482939"/>
        <a:ext cx="7438610" cy="435235"/>
      </dsp:txXfrm>
    </dsp:sp>
    <dsp:sp modelId="{19E19582-2832-C945-B57C-A337B7476B60}">
      <dsp:nvSpPr>
        <dsp:cNvPr id="0" name=""/>
        <dsp:cNvSpPr/>
      </dsp:nvSpPr>
      <dsp:spPr>
        <a:xfrm>
          <a:off x="458079" y="3428535"/>
          <a:ext cx="544044" cy="5440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9E5546-628C-4B54-B1C2-63DE9BA1F71A}">
      <dsp:nvSpPr>
        <dsp:cNvPr id="0" name=""/>
        <dsp:cNvSpPr/>
      </dsp:nvSpPr>
      <dsp:spPr>
        <a:xfrm>
          <a:off x="335957" y="4136176"/>
          <a:ext cx="7832755" cy="4352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5468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Reflections - Individual</a:t>
          </a:r>
          <a:endParaRPr lang="en-US" sz="1500" kern="1200" dirty="0"/>
        </a:p>
      </dsp:txBody>
      <dsp:txXfrm>
        <a:off x="335957" y="4136176"/>
        <a:ext cx="7832755" cy="435235"/>
      </dsp:txXfrm>
    </dsp:sp>
    <dsp:sp modelId="{937460AB-D584-405D-9D3F-5E842ED9B72C}">
      <dsp:nvSpPr>
        <dsp:cNvPr id="0" name=""/>
        <dsp:cNvSpPr/>
      </dsp:nvSpPr>
      <dsp:spPr>
        <a:xfrm>
          <a:off x="63934" y="4081772"/>
          <a:ext cx="544044" cy="5440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71E09-4D64-8F4A-829F-AB9979018477}" type="datetimeFigureOut">
              <a:rPr lang="en-US" smtClean="0"/>
              <a:t>26/04/2020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55F1F-6530-0F40-A2DC-34866158B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32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9C0DB-AAA5-CD4C-A292-FDBB48A23E12}" type="datetimeFigureOut">
              <a:rPr lang="en-US" smtClean="0"/>
              <a:t>26/04/2020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8B9CC-1317-584A-9837-71F74B280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883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5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Tutor</a:t>
            </a:r>
            <a:r>
              <a:rPr lang="en-US" baseline="0" dirty="0"/>
              <a:t> to brief students at the end of the activity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59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Tutor</a:t>
            </a:r>
            <a:r>
              <a:rPr lang="en-US" baseline="0" dirty="0"/>
              <a:t> to brief students at the end of the activity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15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8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/>
              <a:t>20~24/4/15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School of ICT - CSF - Apr '20  – SSD - Secure Software Requirements - Part 1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r>
              <a:rPr lang="en-US"/>
              <a:t>20~24/4/15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A66EF6D-3DA9-AB4A-B046-714C943A02D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 dirty="0" smtClean="0"/>
              <a:t>School of ICT - CSF - Apr '20  – SSD - Secure Software Requirements - Part 1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20~24/4/15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School of ICT - CSF - Apr '20  – SSD - Secure Software Requirements - Part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6EF6D-3DA9-AB4A-B046-714C943A02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r>
              <a:rPr lang="en-US"/>
              <a:t>20~24/4/15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 dirty="0" smtClean="0"/>
              <a:t>School of ICT - CSF - Apr '20  – SSD - Secure Software Requirements - Part 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A66EF6D-3DA9-AB4A-B046-714C943A02D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20~24/4/15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School of ICT - CSF - Apr '20  – SSD - Secure Software Requirements - Part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A66EF6D-3DA9-AB4A-B046-714C943A02D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20~24/4/15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A66EF6D-3DA9-AB4A-B046-714C943A02D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School of ICT - CSF - Apr '20  – SSD - Secure Software Requirements - Part 1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en-US"/>
              <a:t>20~24/4/15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A66EF6D-3DA9-AB4A-B046-714C943A02D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 dirty="0" smtClean="0"/>
              <a:t>School of ICT - CSF - Apr '20  – SSD - Secure Software Requirements - Part 1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en-US"/>
              <a:t>20~24/4/15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A66EF6D-3DA9-AB4A-B046-714C943A02D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 dirty="0" smtClean="0"/>
              <a:t>School of ICT - CSF - Apr '20  – SSD - Secure Software Requirements - Part 1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20~24/4/15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School of ICT - CSF - Apr '20  – SSD - Secure Software Requirements - Part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A66EF6D-3DA9-AB4A-B046-714C943A02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20~24/4/15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School of ICT - CSF - Apr '20  – SSD - Secure Software Requirements - Part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A66EF6D-3DA9-AB4A-B046-714C943A02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20~24/4/15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School of ICT - CSF - Apr '20  – SSD - Secure Software Requirements - Part 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72454" y="1752600"/>
            <a:ext cx="2037346" cy="4419600"/>
          </a:xfrm>
          <a:solidFill>
            <a:schemeClr val="accent5">
              <a:lumMod val="75000"/>
            </a:schemeClr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533" y="273050"/>
            <a:ext cx="8759082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52614" cy="365125"/>
          </a:xfrm>
        </p:spPr>
        <p:txBody>
          <a:bodyPr/>
          <a:lstStyle/>
          <a:p>
            <a:r>
              <a:rPr lang="en-US"/>
              <a:t>20~24/4/15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 hasCustomPrompt="1"/>
          </p:nvPr>
        </p:nvSpPr>
        <p:spPr>
          <a:xfrm>
            <a:off x="189533" y="1752600"/>
            <a:ext cx="1600200" cy="4419600"/>
          </a:xfrm>
          <a:solidFill>
            <a:schemeClr val="accent6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>
            <a:normAutofit/>
          </a:bodyPr>
          <a:lstStyle>
            <a:lvl1pPr marL="0" indent="0">
              <a:spcAft>
                <a:spcPts val="1000"/>
              </a:spcAft>
              <a:buNone/>
              <a:defRPr sz="1400" baseline="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dirty="0"/>
              <a:t>Module Overviews ABC123</a:t>
            </a:r>
            <a:br>
              <a:rPr kumimoji="0" lang="en-US" dirty="0"/>
            </a:br>
            <a:r>
              <a:rPr kumimoji="0" lang="en-US" dirty="0"/>
              <a:t>xyz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983153" y="1752600"/>
            <a:ext cx="6965461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</p:spPr>
        <p:txBody>
          <a:bodyPr/>
          <a:lstStyle/>
          <a:p>
            <a:r>
              <a:rPr lang="en-US" dirty="0" smtClean="0"/>
              <a:t>School of ICT - CSF - Apr '20  – SSD - Secure Software Requirements - Part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1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739406" y="6389520"/>
            <a:ext cx="1023594" cy="364931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20~24/4/15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389326"/>
            <a:ext cx="6988404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School of ICT - CSF - Apr '20  – SSD - Secure Software Requirements - Part 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A66EF6D-3DA9-AB4A-B046-714C943A02D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MSIPCMContentMarking" descr="{&quot;HashCode&quot;:-1818968269,&quot;Placement&quot;:&quot;Header&quot;}"/>
          <p:cNvSpPr txBox="1"/>
          <p:nvPr userDrawn="1"/>
        </p:nvSpPr>
        <p:spPr>
          <a:xfrm>
            <a:off x="0" y="0"/>
            <a:ext cx="2755813" cy="27943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100" smtClean="0">
                <a:solidFill>
                  <a:srgbClr val="000000"/>
                </a:solidFill>
                <a:latin typeface="Calibri" panose="020F0502020204030204" pitchFamily="34" charset="0"/>
              </a:rPr>
              <a:t>                    Official (Closed) - Non Sensitive</a:t>
            </a:r>
            <a:endParaRPr lang="en-US" sz="11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5" r:id="rId9"/>
    <p:sldLayoutId id="2147484062" r:id="rId10"/>
    <p:sldLayoutId id="2147484063" r:id="rId11"/>
    <p:sldLayoutId id="2147484064" r:id="rId12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2.png"/><Relationship Id="rId4" Type="http://schemas.openxmlformats.org/officeDocument/2006/relationships/hyperlink" Target="https://docs.microsoft.com/en-us/aspnet/core/tutorials/razor-pages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yLnnleREMtQ" TargetMode="External"/><Relationship Id="rId3" Type="http://schemas.openxmlformats.org/officeDocument/2006/relationships/hyperlink" Target="https://docs.microsoft.com/en-us/aspnet/core/tutorials/razor-pages/" TargetMode="External"/><Relationship Id="rId7" Type="http://schemas.openxmlformats.org/officeDocument/2006/relationships/hyperlink" Target="https://www.youtube.com/watch?v=A_5ff11sDHY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s://www.youtube.com/watch?v=zxgKjPYnOMM" TargetMode="External"/><Relationship Id="rId5" Type="http://schemas.openxmlformats.org/officeDocument/2006/relationships/hyperlink" Target="https://www.youtube.com/watch?v=sFVIsdR_RcM" TargetMode="External"/><Relationship Id="rId10" Type="http://schemas.openxmlformats.org/officeDocument/2006/relationships/image" Target="../media/image13.wmf"/><Relationship Id="rId4" Type="http://schemas.openxmlformats.org/officeDocument/2006/relationships/hyperlink" Target="https://www.youtube.com/watch?v=F0SP7Ry4flQ" TargetMode="External"/><Relationship Id="rId9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9.emf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1DwA5aFxL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lumnilifelong.nus.edu.s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pg4win.org/download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467600" cy="1673225"/>
          </a:xfrm>
        </p:spPr>
        <p:txBody>
          <a:bodyPr>
            <a:normAutofit/>
          </a:bodyPr>
          <a:lstStyle/>
          <a:p>
            <a:r>
              <a:rPr lang="en-US" sz="2300" dirty="0"/>
              <a:t>Diploma in </a:t>
            </a:r>
            <a:r>
              <a:rPr lang="en-US" sz="2300" dirty="0" smtClean="0"/>
              <a:t>CSF</a:t>
            </a:r>
            <a:endParaRPr lang="en-US" sz="2300" dirty="0"/>
          </a:p>
          <a:p>
            <a:r>
              <a:rPr lang="en-US" sz="2300" dirty="0"/>
              <a:t>Academic Year (AY) 20/21 – Semester 3 (April `20)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772400" cy="990600"/>
          </a:xfrm>
        </p:spPr>
        <p:txBody>
          <a:bodyPr>
            <a:noAutofit/>
          </a:bodyPr>
          <a:lstStyle/>
          <a:p>
            <a:r>
              <a:rPr lang="en-US" sz="3100" dirty="0"/>
              <a:t>SECURE SOFTWARE DEVELOPMENT  (SSD)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312" y="206017"/>
            <a:ext cx="4368800" cy="990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71600" y="3984983"/>
            <a:ext cx="7772400" cy="9906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7"/>
          <p:cNvSpPr txBox="1">
            <a:spLocks/>
          </p:cNvSpPr>
          <p:nvPr/>
        </p:nvSpPr>
        <p:spPr>
          <a:xfrm>
            <a:off x="1371600" y="3984982"/>
            <a:ext cx="7467600" cy="99060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Week 3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71600" y="5127984"/>
            <a:ext cx="7772400" cy="9906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Title 7"/>
          <p:cNvSpPr txBox="1">
            <a:spLocks/>
          </p:cNvSpPr>
          <p:nvPr/>
        </p:nvSpPr>
        <p:spPr>
          <a:xfrm>
            <a:off x="1371600" y="5127983"/>
            <a:ext cx="7467600" cy="99060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Secure software requirements – Part 1</a:t>
            </a:r>
          </a:p>
        </p:txBody>
      </p:sp>
      <p:pic>
        <p:nvPicPr>
          <p:cNvPr id="3" name="Picture 2" descr="ICT-logo-Color.jp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50" y="206017"/>
            <a:ext cx="1905000" cy="977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16002" y="6484078"/>
            <a:ext cx="282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Updated: 02/04/2020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66EF6D-3DA9-AB4A-B046-714C943A02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8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Mission 3.3: Your First Razor Pages Application (Individual)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38920" y="6498235"/>
            <a:ext cx="6461106" cy="365125"/>
          </a:xfrm>
        </p:spPr>
        <p:txBody>
          <a:bodyPr/>
          <a:lstStyle/>
          <a:p>
            <a:r>
              <a:rPr lang="en-US" dirty="0" smtClean="0"/>
              <a:t>School of ICT - CSF - Apr '20  – SSD - Secure Software Requirements - Part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66EF6D-3DA9-AB4A-B046-714C943A02DA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12648" y="2244059"/>
            <a:ext cx="8153400" cy="4789126"/>
          </a:xfrm>
        </p:spPr>
        <p:txBody>
          <a:bodyPr>
            <a:noAutofit/>
          </a:bodyPr>
          <a:lstStyle/>
          <a:p>
            <a:r>
              <a:rPr lang="en-US" sz="2000" dirty="0"/>
              <a:t>Visit </a:t>
            </a:r>
            <a:r>
              <a:rPr lang="en-US" sz="2000" dirty="0">
                <a:hlinkClick r:id="rId4"/>
              </a:rPr>
              <a:t>https://docs.microsoft.com/en-us/aspnet/core/tutorials/razor-pages/</a:t>
            </a:r>
            <a:r>
              <a:rPr lang="en-US" sz="2000" dirty="0"/>
              <a:t> </a:t>
            </a:r>
          </a:p>
          <a:p>
            <a:r>
              <a:rPr lang="en-US" sz="2000" dirty="0"/>
              <a:t>Attempt the following topics:-</a:t>
            </a:r>
          </a:p>
          <a:p>
            <a:pPr lvl="1"/>
            <a:r>
              <a:rPr lang="en-SG" sz="1600" dirty="0"/>
              <a:t>Create a Razor Pages web app</a:t>
            </a:r>
            <a:endParaRPr lang="en-US" sz="1050" dirty="0"/>
          </a:p>
          <a:p>
            <a:pPr lvl="1"/>
            <a:r>
              <a:rPr lang="en-US" sz="1600" dirty="0"/>
              <a:t>Add a model to a Razor Pages app in ASP.NET Core</a:t>
            </a:r>
          </a:p>
          <a:p>
            <a:pPr lvl="1"/>
            <a:r>
              <a:rPr lang="en-US" sz="1600" dirty="0"/>
              <a:t>Scaffolded Razor Pages in ASP.NET Core</a:t>
            </a:r>
          </a:p>
          <a:p>
            <a:pPr lvl="1"/>
            <a:r>
              <a:rPr lang="en-US" sz="1600" dirty="0"/>
              <a:t>Work with a database and ASP.NET Core </a:t>
            </a:r>
          </a:p>
          <a:p>
            <a:pPr lvl="1"/>
            <a:r>
              <a:rPr lang="en-US" sz="1600" dirty="0"/>
              <a:t>Update the generated pages in an ASP.NET Core app</a:t>
            </a:r>
          </a:p>
          <a:p>
            <a:r>
              <a:rPr lang="en-US" sz="2000" dirty="0"/>
              <a:t>Collate detailed screenshots of each of the completed topic in a word document and submit in Teams.</a:t>
            </a:r>
          </a:p>
          <a:p>
            <a:pPr lvl="1"/>
            <a:r>
              <a:rPr lang="en-US" sz="1800" dirty="0"/>
              <a:t>The screenshots must show the browser’s “Address Bar” to verify the application is running in your laptop</a:t>
            </a:r>
            <a:r>
              <a:rPr lang="en-US" sz="1600" dirty="0"/>
              <a:t>.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Submit in General  Assignment (Mission 3.3 Razor Pages Intro)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Deadline: Submit at end of Week 3 (Penalty for late submission)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B9548-47FB-4B95-8DB1-61D944670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749" y="5639014"/>
            <a:ext cx="1380730" cy="774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5FB6B-1D63-4153-86FD-97B40AB8D0F4}"/>
              </a:ext>
            </a:extLst>
          </p:cNvPr>
          <p:cNvSpPr txBox="1"/>
          <p:nvPr/>
        </p:nvSpPr>
        <p:spPr>
          <a:xfrm>
            <a:off x="612648" y="1573048"/>
            <a:ext cx="815340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note that Razor Pages mission (Week 1-3) is intentionally released early. The intent is to help you pace learning on Razor Pages.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4A9EB-3167-42A6-B8A2-9A2BE7649B99}"/>
              </a:ext>
            </a:extLst>
          </p:cNvPr>
          <p:cNvSpPr txBox="1"/>
          <p:nvPr/>
        </p:nvSpPr>
        <p:spPr>
          <a:xfrm>
            <a:off x="6202988" y="2735735"/>
            <a:ext cx="2591491" cy="1938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Note: Refer to document below for changing to </a:t>
            </a:r>
            <a:r>
              <a:rPr lang="en-US" sz="1600" dirty="0" err="1"/>
              <a:t>NetCore</a:t>
            </a:r>
            <a:r>
              <a:rPr lang="en-US" sz="1600" dirty="0"/>
              <a:t> 2.2 if you are using your own visual studio.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36FF95D-6346-4A23-BAA3-43F9D558CD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13749" y="3803565"/>
          <a:ext cx="1225485" cy="106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Acrobat Document" showAsIcon="1" r:id="rId6" imgW="914400" imgH="792685" progId="AcroExch.Document.DC">
                  <p:embed/>
                </p:oleObj>
              </mc:Choice>
              <mc:Fallback>
                <p:oleObj name="Acrobat Document" showAsIcon="1" r:id="rId6" imgW="914400" imgH="792685" progId="AcroExch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36FF95D-6346-4A23-BAA3-43F9D558CD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13749" y="3803565"/>
                        <a:ext cx="1225485" cy="106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8847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Mission 3.3: Your First Razor Pages Application (Individual</a:t>
            </a:r>
            <a:r>
              <a:rPr lang="en-US" sz="3200" dirty="0" smtClean="0"/>
              <a:t>) – </a:t>
            </a:r>
            <a:r>
              <a:rPr lang="en-US" sz="3200" dirty="0" err="1" smtClean="0"/>
              <a:t>Con’t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01009" y="6498235"/>
            <a:ext cx="5899017" cy="365125"/>
          </a:xfrm>
        </p:spPr>
        <p:txBody>
          <a:bodyPr/>
          <a:lstStyle/>
          <a:p>
            <a:r>
              <a:rPr lang="en-US" dirty="0"/>
              <a:t>School of ICT - CSF - Apr '20  – SSD - Secure Software Requirements - Part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66EF6D-3DA9-AB4A-B046-714C943A02DA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12648" y="2244059"/>
            <a:ext cx="8153400" cy="4789126"/>
          </a:xfrm>
        </p:spPr>
        <p:txBody>
          <a:bodyPr>
            <a:noAutofit/>
          </a:bodyPr>
          <a:lstStyle/>
          <a:p>
            <a:r>
              <a:rPr lang="en-US" sz="2000" dirty="0"/>
              <a:t>Visit </a:t>
            </a:r>
            <a:r>
              <a:rPr lang="en-US" sz="2000" dirty="0">
                <a:hlinkClick r:id="rId3"/>
              </a:rPr>
              <a:t>https://docs.microsoft.com/en-us/aspnet/core/tutorials/razor-pages/</a:t>
            </a:r>
            <a:r>
              <a:rPr lang="en-US" sz="2000" dirty="0"/>
              <a:t> </a:t>
            </a:r>
          </a:p>
          <a:p>
            <a:r>
              <a:rPr lang="en-US" sz="2000" dirty="0"/>
              <a:t>Attempt the following topics:-</a:t>
            </a:r>
          </a:p>
          <a:p>
            <a:pPr lvl="1"/>
            <a:r>
              <a:rPr lang="en-SG" sz="1600" dirty="0"/>
              <a:t>Create a Razor Pages web app</a:t>
            </a:r>
            <a:endParaRPr lang="en-US" sz="1050" dirty="0"/>
          </a:p>
          <a:p>
            <a:pPr lvl="1"/>
            <a:r>
              <a:rPr lang="en-US" sz="1600" dirty="0"/>
              <a:t>Add a model to a Razor Pages app in ASP.NET Core</a:t>
            </a:r>
          </a:p>
          <a:p>
            <a:pPr lvl="1"/>
            <a:r>
              <a:rPr lang="en-US" sz="1600" dirty="0"/>
              <a:t>Scaffolded Razor Pages in ASP.NET Core</a:t>
            </a:r>
          </a:p>
          <a:p>
            <a:pPr lvl="1"/>
            <a:r>
              <a:rPr lang="en-US" sz="1600" dirty="0"/>
              <a:t>Work with a database and ASP.NET Core </a:t>
            </a:r>
          </a:p>
          <a:p>
            <a:pPr lvl="1"/>
            <a:r>
              <a:rPr lang="en-US" sz="1600" dirty="0"/>
              <a:t>Update the generated pages in an ASP.NET Core </a:t>
            </a:r>
            <a:r>
              <a:rPr lang="en-US" sz="1600" dirty="0" smtClean="0"/>
              <a:t>app</a:t>
            </a:r>
          </a:p>
          <a:p>
            <a:r>
              <a:rPr lang="en-US" sz="2000" dirty="0" smtClean="0"/>
              <a:t>Guided Videos (Visual Studio 2017)</a:t>
            </a:r>
          </a:p>
          <a:p>
            <a:pPr lvl="1"/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www.youtube.com/watch?v=F0SP7Ry4flQ</a:t>
            </a:r>
            <a:endParaRPr lang="en-US" sz="1600" dirty="0" smtClean="0"/>
          </a:p>
          <a:p>
            <a:pPr lvl="1"/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www.youtube.com/watch?v=sFVIsdR_RcM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www.youtube.com/watch?v=zxgKjPYnOMM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>
                <a:hlinkClick r:id="rId7"/>
              </a:rPr>
              <a:t>https://</a:t>
            </a:r>
            <a:r>
              <a:rPr lang="en-US" sz="1600" dirty="0" smtClean="0">
                <a:hlinkClick r:id="rId7"/>
              </a:rPr>
              <a:t>www.youtube.com/watch?v=A_5ff11sDHY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>
                <a:hlinkClick r:id="rId8"/>
              </a:rPr>
              <a:t>https://</a:t>
            </a:r>
            <a:r>
              <a:rPr lang="en-US" sz="1600" dirty="0" smtClean="0">
                <a:hlinkClick r:id="rId8"/>
              </a:rPr>
              <a:t>www.youtube.com/watch?v=yLnnleREMtQ</a:t>
            </a:r>
            <a:r>
              <a:rPr lang="en-US" sz="1600" dirty="0" smtClean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F5FB6B-1D63-4153-86FD-97B40AB8D0F4}"/>
              </a:ext>
            </a:extLst>
          </p:cNvPr>
          <p:cNvSpPr txBox="1"/>
          <p:nvPr/>
        </p:nvSpPr>
        <p:spPr>
          <a:xfrm>
            <a:off x="612648" y="1573048"/>
            <a:ext cx="815340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Please note that Razor Pages mission (Week 1-3) is intentionally released early. The intent is to help you pace learning on Razor Pages.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19070" y="2900957"/>
            <a:ext cx="2952556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Visual Studio 2019, refer to attached guide to create/start project in Visual Studio 2019. Once project </a:t>
            </a:r>
            <a:r>
              <a:rPr lang="en-US" dirty="0" smtClean="0"/>
              <a:t>created in 2019, </a:t>
            </a:r>
            <a:r>
              <a:rPr lang="en-US" dirty="0"/>
              <a:t>you can follow steps as per guided worksheet.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6811683" y="4898112"/>
          <a:ext cx="1386475" cy="1201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Acrobat Document" showAsIcon="1" r:id="rId9" imgW="914400" imgH="792360" progId="AcroExch.Document.DC">
                  <p:embed/>
                </p:oleObj>
              </mc:Choice>
              <mc:Fallback>
                <p:oleObj name="Acrobat Document" showAsIcon="1" r:id="rId9" imgW="914400" imgH="792360" progId="AcroExch.Document.DC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11683" y="4898112"/>
                        <a:ext cx="1386475" cy="1201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9573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66EF6D-3DA9-AB4A-B046-714C943A02DA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580097504"/>
              </p:ext>
            </p:extLst>
          </p:nvPr>
        </p:nvGraphicFramePr>
        <p:xfrm>
          <a:off x="533400" y="1600200"/>
          <a:ext cx="8232648" cy="4789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609600" y="6389326"/>
            <a:ext cx="5421083" cy="365125"/>
          </a:xfrm>
        </p:spPr>
        <p:txBody>
          <a:bodyPr>
            <a:normAutofit fontScale="85000" lnSpcReduction="10000"/>
          </a:bodyPr>
          <a:lstStyle/>
          <a:p>
            <a:r>
              <a:rPr lang="en-SG" dirty="0">
                <a:solidFill>
                  <a:schemeClr val="tx1"/>
                </a:solidFill>
              </a:rPr>
              <a:t>School of ICT - ISF - Apr '20  – SSD - Secure Software Requirements - Part 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322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Remote Learning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66EF6D-3DA9-AB4A-B046-714C943A02DA}" type="slidenum">
              <a:rPr lang="en-US" smtClean="0"/>
              <a:t>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612648" y="1574753"/>
            <a:ext cx="8153400" cy="759886"/>
          </a:xfrm>
          <a:ln>
            <a:solidFill>
              <a:schemeClr val="tx1"/>
            </a:solidFill>
          </a:ln>
        </p:spPr>
        <p:txBody>
          <a:bodyPr>
            <a:normAutofit fontScale="55000" lnSpcReduction="20000"/>
          </a:bodyPr>
          <a:lstStyle/>
          <a:p>
            <a:r>
              <a:rPr lang="en-US" u="sng" dirty="0"/>
              <a:t>Step 1</a:t>
            </a:r>
          </a:p>
          <a:p>
            <a:pPr lvl="1"/>
            <a:r>
              <a:rPr lang="en-US" dirty="0"/>
              <a:t>Read Recap Week 2 slide</a:t>
            </a:r>
          </a:p>
          <a:p>
            <a:pPr lvl="2"/>
            <a:r>
              <a:rPr lang="en-US" sz="2100" dirty="0"/>
              <a:t>Details in slide 4</a:t>
            </a:r>
          </a:p>
          <a:p>
            <a:pPr marL="685800" lvl="2" indent="0">
              <a:buNone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School of ICT - ISF - Apr '20  – SSD - Secure Software Requirements - Part 1</a:t>
            </a:r>
            <a:endParaRPr lang="en-US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618939" y="2393806"/>
            <a:ext cx="8153400" cy="12357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>
            <a:normAutofit fontScale="47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3400" u="sng" dirty="0"/>
              <a:t>Step 2</a:t>
            </a:r>
          </a:p>
          <a:p>
            <a:pPr lvl="1" defTabSz="914400"/>
            <a:r>
              <a:rPr lang="en-US" sz="2900" dirty="0"/>
              <a:t>Read Quality Attribute of a Secure Software</a:t>
            </a:r>
          </a:p>
          <a:p>
            <a:pPr lvl="2" defTabSz="914400"/>
            <a:r>
              <a:rPr lang="en-US" sz="2500" dirty="0"/>
              <a:t>Details in slide 5</a:t>
            </a:r>
          </a:p>
          <a:p>
            <a:pPr lvl="1" defTabSz="914400"/>
            <a:r>
              <a:rPr lang="en-US" sz="2900" dirty="0"/>
              <a:t>Read Types of Security Requirements</a:t>
            </a:r>
          </a:p>
          <a:p>
            <a:pPr lvl="2" defTabSz="914400"/>
            <a:r>
              <a:rPr lang="en-US" sz="2600" dirty="0"/>
              <a:t>Details Slide 6</a:t>
            </a:r>
          </a:p>
          <a:p>
            <a:pPr marL="685800" lvl="2" indent="0" defTabSz="914400">
              <a:buNone/>
            </a:pP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A7BE24E4-C79B-456B-91C6-9145BA5692D0}"/>
              </a:ext>
            </a:extLst>
          </p:cNvPr>
          <p:cNvSpPr txBox="1">
            <a:spLocks/>
          </p:cNvSpPr>
          <p:nvPr/>
        </p:nvSpPr>
        <p:spPr>
          <a:xfrm>
            <a:off x="618939" y="3670982"/>
            <a:ext cx="8153400" cy="8772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000" dirty="0"/>
              <a:t>Step 3</a:t>
            </a:r>
          </a:p>
          <a:p>
            <a:pPr lvl="1" defTabSz="914400"/>
            <a:r>
              <a:rPr lang="en-US" sz="1800" dirty="0"/>
              <a:t>Attempt Open-Ended Question</a:t>
            </a:r>
          </a:p>
          <a:p>
            <a:pPr lvl="2" defTabSz="914400"/>
            <a:r>
              <a:rPr lang="en-US" sz="1400" dirty="0"/>
              <a:t>More details in slide 9 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E6D36C5-3275-43C6-B40A-3652B53329E9}"/>
              </a:ext>
            </a:extLst>
          </p:cNvPr>
          <p:cNvSpPr txBox="1">
            <a:spLocks/>
          </p:cNvSpPr>
          <p:nvPr/>
        </p:nvSpPr>
        <p:spPr>
          <a:xfrm>
            <a:off x="618939" y="4593284"/>
            <a:ext cx="8153400" cy="8772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000" dirty="0"/>
              <a:t>Step 4</a:t>
            </a:r>
          </a:p>
          <a:p>
            <a:pPr lvl="1" defTabSz="914400"/>
            <a:r>
              <a:rPr lang="en-US" sz="1800" dirty="0"/>
              <a:t>Do Mission 3.3 and submit in Teams</a:t>
            </a:r>
          </a:p>
          <a:p>
            <a:pPr lvl="2" defTabSz="914400"/>
            <a:r>
              <a:rPr lang="en-US" sz="1400" dirty="0"/>
              <a:t>More details in slide 10</a:t>
            </a:r>
          </a:p>
        </p:txBody>
      </p:sp>
    </p:spTree>
    <p:extLst>
      <p:ext uri="{BB962C8B-B14F-4D97-AF65-F5344CB8AC3E}">
        <p14:creationId xmlns:p14="http://schemas.microsoft.com/office/powerpoint/2010/main" val="100544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F0FFD-D54C-4CDC-9D6A-8C3995DC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Recap Week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32EB4D-4FC9-4D4E-B694-3707C88B1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School of ICT - CSF - Apr '20  – SSD - Secure Software Requirements - Part 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238F6-D9DB-4CB5-8DA1-7CB50356D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66EF6D-3DA9-AB4A-B046-714C943A02DA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19839E-AEAA-4120-A87A-ADFEFA21B5E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4026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Research on the following concepts:-</a:t>
            </a:r>
          </a:p>
          <a:p>
            <a:pPr lvl="1"/>
            <a:r>
              <a:rPr lang="en-US" dirty="0"/>
              <a:t>Attacker vs Defender in cybersecurity</a:t>
            </a:r>
          </a:p>
          <a:p>
            <a:pPr lvl="1"/>
            <a:r>
              <a:rPr lang="en-US" dirty="0"/>
              <a:t>What is Confidentiality, Integrity &amp; Availability (CIA)?</a:t>
            </a:r>
          </a:p>
          <a:p>
            <a:pPr lvl="1"/>
            <a:r>
              <a:rPr lang="en-US" dirty="0"/>
              <a:t>What is Authentication, Authorization, Auditing, Accountability?</a:t>
            </a:r>
          </a:p>
          <a:p>
            <a:pPr lvl="1"/>
            <a:r>
              <a:rPr lang="en-US" dirty="0"/>
              <a:t>Explain Non-Repudiation, Data Privacy, Data Anonymization, Personal Data Protection Act.</a:t>
            </a:r>
          </a:p>
          <a:p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B8AE5-DB70-4525-9983-07F67AD1A624}"/>
              </a:ext>
            </a:extLst>
          </p:cNvPr>
          <p:cNvSpPr txBox="1"/>
          <p:nvPr/>
        </p:nvSpPr>
        <p:spPr>
          <a:xfrm>
            <a:off x="2836461" y="4922212"/>
            <a:ext cx="3509102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SG" dirty="0"/>
              <a:t>Read Week 2: Points in the research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6A58D76-17F7-49D1-ADB2-338A00D28D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644477"/>
              </p:ext>
            </p:extLst>
          </p:nvPr>
        </p:nvGraphicFramePr>
        <p:xfrm>
          <a:off x="3969502" y="5257800"/>
          <a:ext cx="1439692" cy="1247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Acrobat Document" showAsIcon="1" r:id="rId3" imgW="914400" imgH="792685" progId="AcroExch.Document.DC">
                  <p:embed/>
                </p:oleObj>
              </mc:Choice>
              <mc:Fallback>
                <p:oleObj name="Acrobat Document" showAsIcon="1" r:id="rId3" imgW="914400" imgH="79268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69502" y="5257800"/>
                        <a:ext cx="1439692" cy="1247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100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Quality Attributes of a Secure Software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School of ICT - CSF - Apr '20  – SSD - Secure Software Requirements - Part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66EF6D-3DA9-AB4A-B046-714C943A02DA}" type="slidenum">
              <a:rPr lang="en-US" smtClean="0"/>
              <a:t>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3116" y="3293666"/>
            <a:ext cx="8082063" cy="320040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Reliability </a:t>
            </a:r>
          </a:p>
          <a:p>
            <a:pPr lvl="1"/>
            <a:r>
              <a:rPr lang="en-US" dirty="0"/>
              <a:t>The software functions as it is expected to. </a:t>
            </a:r>
          </a:p>
          <a:p>
            <a:r>
              <a:rPr lang="en-US" dirty="0"/>
              <a:t>Resiliency </a:t>
            </a:r>
          </a:p>
          <a:p>
            <a:pPr lvl="1"/>
            <a:r>
              <a:rPr lang="en-US" dirty="0"/>
              <a:t>The software does not violate any security policy and is able to withstand the actions of threat agents that are posed intentionally (attacks and exploits) or accidentally (user errors). </a:t>
            </a:r>
          </a:p>
          <a:p>
            <a:r>
              <a:rPr lang="en-US" dirty="0"/>
              <a:t>Recoverability</a:t>
            </a:r>
          </a:p>
          <a:p>
            <a:pPr lvl="1"/>
            <a:r>
              <a:rPr lang="en-US" dirty="0"/>
              <a:t>The software is able to restore operations to what the business expects by containing, limiting and remediating the damage caused by threats that materialize.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52A97-AAD4-4279-A913-55C2A60F06D3}"/>
              </a:ext>
            </a:extLst>
          </p:cNvPr>
          <p:cNvSpPr txBox="1"/>
          <p:nvPr/>
        </p:nvSpPr>
        <p:spPr>
          <a:xfrm>
            <a:off x="609600" y="1697763"/>
            <a:ext cx="8075579" cy="1292662"/>
          </a:xfrm>
          <a:prstGeom prst="rect">
            <a:avLst/>
          </a:prstGeom>
          <a:solidFill>
            <a:srgbClr val="FFC000"/>
          </a:solidFill>
          <a:ln>
            <a:solidFill>
              <a:srgbClr val="40008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Qn</a:t>
            </a:r>
            <a:r>
              <a:rPr lang="en-US" sz="2000" b="1" dirty="0"/>
              <a:t>: What makes a software secure?</a:t>
            </a:r>
          </a:p>
          <a:p>
            <a:r>
              <a:rPr lang="en-US" sz="2000" b="1" dirty="0"/>
              <a:t>Ans: A software is said to be secured when it is reliable (function as expected), resilient against attacks and readily recoverable when fails.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257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Types of Software Security Requirements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School of ICT - CSF - Apr '20  – SSD - Secure Software Requirements - Part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66EF6D-3DA9-AB4A-B046-714C943A02DA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80350F-1996-4D5A-B22F-B75127A3D332}"/>
              </a:ext>
            </a:extLst>
          </p:cNvPr>
          <p:cNvGrpSpPr/>
          <p:nvPr/>
        </p:nvGrpSpPr>
        <p:grpSpPr>
          <a:xfrm>
            <a:off x="861396" y="2702102"/>
            <a:ext cx="7571985" cy="2360859"/>
            <a:chOff x="808394" y="1619250"/>
            <a:chExt cx="7755812" cy="437002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394" y="1619250"/>
              <a:ext cx="7755812" cy="4370026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2753360" y="2245360"/>
              <a:ext cx="5689600" cy="15748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844800" y="3769360"/>
              <a:ext cx="3657600" cy="8026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FA87471-E8FC-41B3-86B9-409AB73C19D1}"/>
              </a:ext>
            </a:extLst>
          </p:cNvPr>
          <p:cNvSpPr txBox="1"/>
          <p:nvPr/>
        </p:nvSpPr>
        <p:spPr>
          <a:xfrm>
            <a:off x="609600" y="1697763"/>
            <a:ext cx="8075579" cy="984885"/>
          </a:xfrm>
          <a:prstGeom prst="rect">
            <a:avLst/>
          </a:prstGeom>
          <a:solidFill>
            <a:srgbClr val="FFC000"/>
          </a:solidFill>
          <a:ln>
            <a:solidFill>
              <a:srgbClr val="40008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Qn</a:t>
            </a:r>
            <a:r>
              <a:rPr lang="en-US" sz="2000" b="1" dirty="0"/>
              <a:t>: How to make a software secure?</a:t>
            </a:r>
          </a:p>
          <a:p>
            <a:r>
              <a:rPr lang="en-US" sz="2000" b="1" dirty="0"/>
              <a:t>Ans: For start, gather </a:t>
            </a:r>
            <a:r>
              <a:rPr lang="en-US" sz="2000" b="1"/>
              <a:t>the necessary software </a:t>
            </a:r>
            <a:r>
              <a:rPr lang="en-US" sz="2000" b="1" dirty="0"/>
              <a:t>security requirements.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8837F-F381-41EE-A97D-DB64E2AB9A9F}"/>
              </a:ext>
            </a:extLst>
          </p:cNvPr>
          <p:cNvSpPr txBox="1"/>
          <p:nvPr/>
        </p:nvSpPr>
        <p:spPr>
          <a:xfrm>
            <a:off x="1848255" y="5217485"/>
            <a:ext cx="5457217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Read Software Security Requirements</a:t>
            </a:r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50D6CF3-D9AA-47AB-8039-FA6F35923C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523038"/>
              </p:ext>
            </p:extLst>
          </p:nvPr>
        </p:nvGraphicFramePr>
        <p:xfrm>
          <a:off x="4040255" y="5551816"/>
          <a:ext cx="1125135" cy="974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" name="Acrobat Document" showAsIcon="1" r:id="rId4" imgW="914400" imgH="792685" progId="AcroExch.Document.DC">
                  <p:embed/>
                </p:oleObj>
              </mc:Choice>
              <mc:Fallback>
                <p:oleObj name="Acrobat Document" showAsIcon="1" r:id="rId4" imgW="914400" imgH="79268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40255" y="5551816"/>
                        <a:ext cx="1125135" cy="974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0E07AB2-1FEC-4BE0-A5F4-B134368D10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332344"/>
              </p:ext>
            </p:extLst>
          </p:nvPr>
        </p:nvGraphicFramePr>
        <p:xfrm>
          <a:off x="2613532" y="5576783"/>
          <a:ext cx="1365081" cy="11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" name="Acrobat Document" showAsIcon="1" r:id="rId6" imgW="914400" imgH="792685" progId="AcroExch.Document.DC">
                  <p:embed/>
                </p:oleObj>
              </mc:Choice>
              <mc:Fallback>
                <p:oleObj name="Acrobat Document" showAsIcon="1" r:id="rId6" imgW="914400" imgH="79268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13532" y="5576783"/>
                        <a:ext cx="1365081" cy="11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CE3D270-46CC-404A-BE75-538288A6E2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338741"/>
              </p:ext>
            </p:extLst>
          </p:nvPr>
        </p:nvGraphicFramePr>
        <p:xfrm>
          <a:off x="5462433" y="5561394"/>
          <a:ext cx="1201014" cy="104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" name="Acrobat Document" showAsIcon="1" r:id="rId8" imgW="914400" imgH="792685" progId="AcroExch.Document.DC">
                  <p:embed/>
                </p:oleObj>
              </mc:Choice>
              <mc:Fallback>
                <p:oleObj name="Acrobat Document" showAsIcon="1" r:id="rId8" imgW="914400" imgH="79268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62433" y="5561394"/>
                        <a:ext cx="1201014" cy="1040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5177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Mission 3.1: HTTP vs HTTPS (Optional)</a:t>
            </a:r>
            <a:r>
              <a:rPr lang="en-US" dirty="0"/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School of ICT - CSF - Apr '20  – SSD - Secure Software Requirements - Part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66EF6D-3DA9-AB4A-B046-714C943A02DA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297888" cy="4495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Watch Sample - </a:t>
            </a:r>
            <a:r>
              <a:rPr lang="en-US" dirty="0">
                <a:hlinkClick r:id="rId3"/>
              </a:rPr>
              <a:t>https://www.youtube.com/watch?v=91DwA5aFxLg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1800" dirty="0"/>
              <a:t>Use the </a:t>
            </a:r>
            <a:r>
              <a:rPr lang="en-US" sz="1800" u="sng" dirty="0"/>
              <a:t>Wireshark tool</a:t>
            </a:r>
            <a:r>
              <a:rPr lang="en-US" sz="1800" dirty="0"/>
              <a:t> to demonstrate the difference between how HTTP and HTTPS protocols send and receive data on the Internet (Note: Wireshark is available in SSD VM image).</a:t>
            </a:r>
          </a:p>
          <a:p>
            <a:r>
              <a:rPr lang="en-US" sz="1800" dirty="0"/>
              <a:t>You may visit the below two websites to demo the differences. Sign in using any dummy </a:t>
            </a:r>
            <a:r>
              <a:rPr lang="en-US" sz="1800" dirty="0" err="1"/>
              <a:t>userID</a:t>
            </a:r>
            <a:r>
              <a:rPr lang="en-US" sz="1800" dirty="0"/>
              <a:t>.</a:t>
            </a:r>
          </a:p>
          <a:p>
            <a:pPr lvl="1"/>
            <a:r>
              <a:rPr lang="en-SG" sz="1800" dirty="0">
                <a:hlinkClick r:id="rId4"/>
              </a:rPr>
              <a:t>http://alumnilifelong.nus.edu.sg/</a:t>
            </a:r>
            <a:endParaRPr lang="en-SG" sz="1800" dirty="0"/>
          </a:p>
          <a:p>
            <a:pPr lvl="1"/>
            <a:r>
              <a:rPr lang="en-SG" sz="1800" dirty="0">
                <a:hlinkClick r:id="rId4"/>
              </a:rPr>
              <a:t>https://alumnilifelong.nus.edu.sg/</a:t>
            </a:r>
            <a:r>
              <a:rPr lang="en-US" sz="1800" dirty="0"/>
              <a:t> </a:t>
            </a:r>
          </a:p>
          <a:p>
            <a:r>
              <a:rPr lang="en-US" sz="2000" dirty="0"/>
              <a:t>Observe the difference in HTTP and HTTPS output of above links. Answer question below inside group “SSD-AY2021-xxx-Pxx-Txx </a:t>
            </a:r>
            <a:r>
              <a:rPr lang="en-US" sz="2000" dirty="0">
                <a:sym typeface="Wingdings" panose="05000000000000000000" pitchFamily="2" charset="2"/>
              </a:rPr>
              <a:t> Week 3” in Teams</a:t>
            </a:r>
            <a:endParaRPr lang="en-US" sz="2000" dirty="0"/>
          </a:p>
          <a:p>
            <a:pPr lvl="1"/>
            <a:r>
              <a:rPr lang="en-US" sz="1600" dirty="0">
                <a:sym typeface="Wingdings" panose="05000000000000000000" pitchFamily="2" charset="2"/>
              </a:rPr>
              <a:t>Describe which software security requirement does HTTPS protocol satisfies?</a:t>
            </a:r>
          </a:p>
          <a:p>
            <a:r>
              <a:rPr lang="en-US" sz="1900" dirty="0">
                <a:sym typeface="Wingdings" panose="05000000000000000000" pitchFamily="2" charset="2"/>
              </a:rPr>
              <a:t>Please note that this is an optional mission.</a:t>
            </a:r>
            <a:endParaRPr lang="en-US" sz="1900" dirty="0"/>
          </a:p>
          <a:p>
            <a:pPr marL="365760" lvl="1" indent="0">
              <a:buNone/>
            </a:pPr>
            <a:endParaRPr lang="en-US" sz="1600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3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Mission 3.2: Cryptographic Hash Functions (Optional)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School of ICT - CSF - Apr '20  – SSD - Secure Software Requirements - Part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66EF6D-3DA9-AB4A-B046-714C943A02DA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3823166" cy="396402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Visit </a:t>
            </a:r>
            <a:r>
              <a:rPr lang="en-US" dirty="0">
                <a:hlinkClick r:id="rId3"/>
              </a:rPr>
              <a:t>https://www.gpg4win.org/download.html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Inside your  “SSD-AY2021-xxx-Pxx-Txx </a:t>
            </a:r>
            <a:r>
              <a:rPr lang="en-US" dirty="0">
                <a:sym typeface="Wingdings" panose="05000000000000000000" pitchFamily="2" charset="2"/>
              </a:rPr>
              <a:t> Week 3”</a:t>
            </a:r>
            <a:endParaRPr lang="en-US" dirty="0"/>
          </a:p>
          <a:p>
            <a:pPr lvl="1"/>
            <a:r>
              <a:rPr lang="en-US" dirty="0">
                <a:sym typeface="Wingdings" panose="05000000000000000000" pitchFamily="2" charset="2"/>
              </a:rPr>
              <a:t>Create a Wiki/OneNote tab named “Mission 3.2”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Answer the followings:-</a:t>
            </a:r>
          </a:p>
          <a:p>
            <a:pPr lvl="2"/>
            <a:r>
              <a:rPr lang="en-US" dirty="0"/>
              <a:t>Why websites include checksums?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</a:rPr>
              <a:t>Describe the main characteristics of Cryptographic Hash Functions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How Cryptographic Hash Functions satisfy integrity requirements?</a:t>
            </a:r>
          </a:p>
          <a:p>
            <a:r>
              <a:rPr lang="en-US" dirty="0">
                <a:sym typeface="Wingdings" panose="05000000000000000000" pitchFamily="2" charset="2"/>
              </a:rPr>
              <a:t>Please note that this is an optional mission.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9A0F02-ECDD-45B1-81C7-BBA77B17CC24}"/>
              </a:ext>
            </a:extLst>
          </p:cNvPr>
          <p:cNvGrpSpPr/>
          <p:nvPr/>
        </p:nvGrpSpPr>
        <p:grpSpPr>
          <a:xfrm>
            <a:off x="4435814" y="1673157"/>
            <a:ext cx="4326162" cy="4426086"/>
            <a:chOff x="4880204" y="1896487"/>
            <a:chExt cx="3881771" cy="25739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A767D4-9333-410D-B1B8-EE666A7B6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77" t="4074" r="15000" b="10790"/>
            <a:stretch/>
          </p:blipFill>
          <p:spPr>
            <a:xfrm>
              <a:off x="4880204" y="1896487"/>
              <a:ext cx="3881771" cy="2573913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BC5D44-46FE-47B4-8878-904DA2FDB346}"/>
                </a:ext>
              </a:extLst>
            </p:cNvPr>
            <p:cNvSpPr/>
            <p:nvPr/>
          </p:nvSpPr>
          <p:spPr>
            <a:xfrm>
              <a:off x="4880204" y="3469166"/>
              <a:ext cx="2546756" cy="48307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4280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Open-Ended Question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School of ICT - CSF - Apr '20  – SSD - Secure Software Requirements - Part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66EF6D-3DA9-AB4A-B046-714C943A02DA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52A97-AAD4-4279-A913-55C2A60F06D3}"/>
              </a:ext>
            </a:extLst>
          </p:cNvPr>
          <p:cNvSpPr txBox="1"/>
          <p:nvPr/>
        </p:nvSpPr>
        <p:spPr>
          <a:xfrm>
            <a:off x="612648" y="1951672"/>
            <a:ext cx="8075579" cy="1477328"/>
          </a:xfrm>
          <a:prstGeom prst="rect">
            <a:avLst/>
          </a:prstGeom>
          <a:solidFill>
            <a:srgbClr val="FFC000"/>
          </a:solidFill>
          <a:ln>
            <a:solidFill>
              <a:srgbClr val="40008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Qn</a:t>
            </a:r>
            <a:r>
              <a:rPr lang="en-US" sz="2400" b="1" dirty="0"/>
              <a:t> 1: Why is recoverability considered as one of the quality attributes of a secure software?</a:t>
            </a:r>
          </a:p>
          <a:p>
            <a:endParaRPr lang="en-US" sz="2400" b="1" dirty="0"/>
          </a:p>
          <a:p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25229" y="3924594"/>
            <a:ext cx="7928237" cy="190662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Go to Teams, create channel Week 3 (if not yet created)</a:t>
            </a:r>
          </a:p>
          <a:p>
            <a:pPr lvl="1" defTabSz="914400"/>
            <a:r>
              <a:rPr lang="en-US" dirty="0" smtClean="0"/>
              <a:t>In Week 3 channel, post question above in Teams in conversation, if not posted yet. (SSD module rep, please paste question, if not posted yet)</a:t>
            </a:r>
          </a:p>
          <a:p>
            <a:pPr lvl="1" defTabSz="914400"/>
            <a:r>
              <a:rPr lang="en-US" dirty="0" smtClean="0"/>
              <a:t>Answer question above in the Week 3 conversation. Do not create a separate conversation thread for the question.</a:t>
            </a:r>
          </a:p>
          <a:p>
            <a:pPr lvl="1" defTabSz="914400"/>
            <a:r>
              <a:rPr lang="en-US" dirty="0" smtClean="0"/>
              <a:t>Discuss/Comment on the answers given in the conversation thread .</a:t>
            </a:r>
          </a:p>
          <a:p>
            <a:pPr lvl="1" defTabSz="914400"/>
            <a:endParaRPr lang="en-US" dirty="0" smtClean="0"/>
          </a:p>
          <a:p>
            <a:pPr lvl="1" defTabSz="9144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772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CD2552E125F84B8E200475DE03BE3D" ma:contentTypeVersion="2" ma:contentTypeDescription="Create a new document." ma:contentTypeScope="" ma:versionID="468dd460492660ca567d8dc1a5f11042">
  <xsd:schema xmlns:xsd="http://www.w3.org/2001/XMLSchema" xmlns:xs="http://www.w3.org/2001/XMLSchema" xmlns:p="http://schemas.microsoft.com/office/2006/metadata/properties" xmlns:ns2="529a54ff-a348-4c45-8f1a-ba25e7b230ba" targetNamespace="http://schemas.microsoft.com/office/2006/metadata/properties" ma:root="true" ma:fieldsID="3939b940bb8481fac2704e484d7f4a8d" ns2:_="">
    <xsd:import namespace="529a54ff-a348-4c45-8f1a-ba25e7b230b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9a54ff-a348-4c45-8f1a-ba25e7b230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033930-1B3A-4216-9C42-C843468FD1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5F6232-1D2F-4EB4-B17D-091E82BB1253}">
  <ds:schemaRefs>
    <ds:schemaRef ds:uri="http://purl.org/dc/terms/"/>
    <ds:schemaRef ds:uri="529a54ff-a348-4c45-8f1a-ba25e7b230ba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A6AF5D4-0595-425D-B4BF-AD4E407AFF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9a54ff-a348-4c45-8f1a-ba25e7b230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18707</TotalTime>
  <Words>1140</Words>
  <Application>Microsoft Office PowerPoint</Application>
  <PresentationFormat>On-screen Show (4:3)</PresentationFormat>
  <Paragraphs>139</Paragraphs>
  <Slides>11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Times New Roman</vt:lpstr>
      <vt:lpstr>Wingdings</vt:lpstr>
      <vt:lpstr>Wingdings 2</vt:lpstr>
      <vt:lpstr>Median</vt:lpstr>
      <vt:lpstr>Acrobat Document</vt:lpstr>
      <vt:lpstr>SECURE SOFTWARE DEVELOPMENT  (SSD)</vt:lpstr>
      <vt:lpstr>Contents</vt:lpstr>
      <vt:lpstr>Remote Learning Instructions</vt:lpstr>
      <vt:lpstr>Recap Week 2</vt:lpstr>
      <vt:lpstr>Quality Attributes of a Secure Software</vt:lpstr>
      <vt:lpstr>Types of Software Security Requirements</vt:lpstr>
      <vt:lpstr>Mission 3.1: HTTP vs HTTPS (Optional) </vt:lpstr>
      <vt:lpstr>Mission 3.2: Cryptographic Hash Functions (Optional)</vt:lpstr>
      <vt:lpstr>Open-Ended Question</vt:lpstr>
      <vt:lpstr>Mission 3.3: Your First Razor Pages Application (Individual)</vt:lpstr>
      <vt:lpstr>Mission 3.3: Your First Razor Pages Application (Individual) – Con’t</vt:lpstr>
    </vt:vector>
  </TitlesOfParts>
  <Company>NP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Saifulamri OMAR (NP)</dc:creator>
  <cp:lastModifiedBy>Omar Mohamed Saifulamri</cp:lastModifiedBy>
  <cp:revision>906</cp:revision>
  <dcterms:created xsi:type="dcterms:W3CDTF">2015-03-20T20:35:18Z</dcterms:created>
  <dcterms:modified xsi:type="dcterms:W3CDTF">2020-04-26T04:48:08Z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0x010100ADCD2552E125F84B8E200475DE03BE3D</vt:lpwstr>
  </property>
  <property fmtid="{D5CDD505-2E9C-101B-9397-08002B2CF9AE}" pid="3" name="MSIP_Label_84f81056-721b-4b22-8334-0449c6cc893e_Enabled">
    <vt:lpwstr>True</vt:lpwstr>
  </property>
  <property fmtid="{D5CDD505-2E9C-101B-9397-08002B2CF9AE}" pid="4" name="MSIP_Label_84f81056-721b-4b22-8334-0449c6cc893e_SiteId">
    <vt:lpwstr>cba9e115-3016-4462-a1ab-a565cba0cdf1</vt:lpwstr>
  </property>
  <property fmtid="{D5CDD505-2E9C-101B-9397-08002B2CF9AE}" pid="5" name="MSIP_Label_84f81056-721b-4b22-8334-0449c6cc893e_Owner">
    <vt:lpwstr>oms5@np.edu.sg</vt:lpwstr>
  </property>
  <property fmtid="{D5CDD505-2E9C-101B-9397-08002B2CF9AE}" pid="6" name="MSIP_Label_84f81056-721b-4b22-8334-0449c6cc893e_SetDate">
    <vt:lpwstr>2020-04-26T04:29:24.5020629Z</vt:lpwstr>
  </property>
  <property fmtid="{D5CDD505-2E9C-101B-9397-08002B2CF9AE}" pid="7" name="MSIP_Label_84f81056-721b-4b22-8334-0449c6cc893e_Name">
    <vt:lpwstr>Official (Closed)</vt:lpwstr>
  </property>
  <property fmtid="{D5CDD505-2E9C-101B-9397-08002B2CF9AE}" pid="8" name="MSIP_Label_84f81056-721b-4b22-8334-0449c6cc893e_Application">
    <vt:lpwstr>Microsoft Azure Information Protection</vt:lpwstr>
  </property>
  <property fmtid="{D5CDD505-2E9C-101B-9397-08002B2CF9AE}" pid="9" name="MSIP_Label_84f81056-721b-4b22-8334-0449c6cc893e_ActionId">
    <vt:lpwstr>f31bc8b7-80e0-41c6-aee9-5b5208f5df5e</vt:lpwstr>
  </property>
  <property fmtid="{D5CDD505-2E9C-101B-9397-08002B2CF9AE}" pid="10" name="MSIP_Label_84f81056-721b-4b22-8334-0449c6cc893e_Extended_MSFT_Method">
    <vt:lpwstr>Automatic</vt:lpwstr>
  </property>
  <property fmtid="{D5CDD505-2E9C-101B-9397-08002B2CF9AE}" pid="11" name="MSIP_Label_30286cb9-b49f-4646-87a5-340028348160_Enabled">
    <vt:lpwstr>True</vt:lpwstr>
  </property>
  <property fmtid="{D5CDD505-2E9C-101B-9397-08002B2CF9AE}" pid="12" name="MSIP_Label_30286cb9-b49f-4646-87a5-340028348160_SiteId">
    <vt:lpwstr>cba9e115-3016-4462-a1ab-a565cba0cdf1</vt:lpwstr>
  </property>
  <property fmtid="{D5CDD505-2E9C-101B-9397-08002B2CF9AE}" pid="13" name="MSIP_Label_30286cb9-b49f-4646-87a5-340028348160_Owner">
    <vt:lpwstr>oms5@np.edu.sg</vt:lpwstr>
  </property>
  <property fmtid="{D5CDD505-2E9C-101B-9397-08002B2CF9AE}" pid="14" name="MSIP_Label_30286cb9-b49f-4646-87a5-340028348160_SetDate">
    <vt:lpwstr>2020-04-26T04:29:24.5020629Z</vt:lpwstr>
  </property>
  <property fmtid="{D5CDD505-2E9C-101B-9397-08002B2CF9AE}" pid="15" name="MSIP_Label_30286cb9-b49f-4646-87a5-340028348160_Name">
    <vt:lpwstr>Non Sensitive</vt:lpwstr>
  </property>
  <property fmtid="{D5CDD505-2E9C-101B-9397-08002B2CF9AE}" pid="16" name="MSIP_Label_30286cb9-b49f-4646-87a5-340028348160_Application">
    <vt:lpwstr>Microsoft Azure Information Protection</vt:lpwstr>
  </property>
  <property fmtid="{D5CDD505-2E9C-101B-9397-08002B2CF9AE}" pid="17" name="MSIP_Label_30286cb9-b49f-4646-87a5-340028348160_ActionId">
    <vt:lpwstr>f31bc8b7-80e0-41c6-aee9-5b5208f5df5e</vt:lpwstr>
  </property>
  <property fmtid="{D5CDD505-2E9C-101B-9397-08002B2CF9AE}" pid="18" name="MSIP_Label_30286cb9-b49f-4646-87a5-340028348160_Parent">
    <vt:lpwstr>84f81056-721b-4b22-8334-0449c6cc893e</vt:lpwstr>
  </property>
  <property fmtid="{D5CDD505-2E9C-101B-9397-08002B2CF9AE}" pid="19" name="MSIP_Label_30286cb9-b49f-4646-87a5-340028348160_Extended_MSFT_Method">
    <vt:lpwstr>Automatic</vt:lpwstr>
  </property>
  <property fmtid="{D5CDD505-2E9C-101B-9397-08002B2CF9AE}" pid="20" name="Sensitivity">
    <vt:lpwstr>Official (Closed) Non Sensitive</vt:lpwstr>
  </property>
</Properties>
</file>